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99.xml" ContentType="application/vnd.openxmlformats-officedocument.presentationml.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xls" ContentType="application/vnd.ms-exce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85" r:id="rId2"/>
    <p:sldMasterId id="2147483673" r:id="rId3"/>
    <p:sldMasterId id="2147483661" r:id="rId4"/>
  </p:sldMasterIdLst>
  <p:notesMasterIdLst>
    <p:notesMasterId r:id="rId116"/>
  </p:notesMasterIdLst>
  <p:handoutMasterIdLst>
    <p:handoutMasterId r:id="rId117"/>
  </p:handoutMasterIdLst>
  <p:sldIdLst>
    <p:sldId id="366" r:id="rId5"/>
    <p:sldId id="368" r:id="rId6"/>
    <p:sldId id="256"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364" r:id="rId28"/>
    <p:sldId id="278" r:id="rId29"/>
    <p:sldId id="305" r:id="rId30"/>
    <p:sldId id="363" r:id="rId31"/>
    <p:sldId id="365" r:id="rId32"/>
    <p:sldId id="281" r:id="rId33"/>
    <p:sldId id="282" r:id="rId34"/>
    <p:sldId id="283" r:id="rId35"/>
    <p:sldId id="284" r:id="rId36"/>
    <p:sldId id="285" r:id="rId37"/>
    <p:sldId id="286" r:id="rId38"/>
    <p:sldId id="287" r:id="rId39"/>
    <p:sldId id="288" r:id="rId40"/>
    <p:sldId id="289" r:id="rId41"/>
    <p:sldId id="290" r:id="rId42"/>
    <p:sldId id="306" r:id="rId43"/>
    <p:sldId id="291" r:id="rId44"/>
    <p:sldId id="292" r:id="rId45"/>
    <p:sldId id="293" r:id="rId46"/>
    <p:sldId id="294" r:id="rId47"/>
    <p:sldId id="295" r:id="rId48"/>
    <p:sldId id="296" r:id="rId49"/>
    <p:sldId id="297" r:id="rId50"/>
    <p:sldId id="298" r:id="rId51"/>
    <p:sldId id="307" r:id="rId52"/>
    <p:sldId id="299" r:id="rId53"/>
    <p:sldId id="300" r:id="rId54"/>
    <p:sldId id="301" r:id="rId55"/>
    <p:sldId id="302" r:id="rId56"/>
    <p:sldId id="303" r:id="rId57"/>
    <p:sldId id="304"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7" r:id="rId97"/>
    <p:sldId id="370" r:id="rId98"/>
    <p:sldId id="361" r:id="rId99"/>
    <p:sldId id="362" r:id="rId100"/>
    <p:sldId id="36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9" r:id="rId115"/>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9" d="100"/>
          <a:sy n="69" d="100"/>
        </p:scale>
        <p:origin x="-54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4" d="100"/>
          <a:sy n="54" d="100"/>
        </p:scale>
        <p:origin x="-1854"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21.emf"/></Relationships>
</file>

<file path=ppt/drawings/_rels/vmlDrawing100.vml.rels><?xml version="1.0" encoding="UTF-8" standalone="yes"?>
<Relationships xmlns="http://schemas.openxmlformats.org/package/2006/relationships"><Relationship Id="rId2" Type="http://schemas.openxmlformats.org/officeDocument/2006/relationships/image" Target="../media/image201.emf"/><Relationship Id="rId1" Type="http://schemas.openxmlformats.org/officeDocument/2006/relationships/image" Target="../media/image200.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202.emf"/></Relationships>
</file>

<file path=ppt/drawings/_rels/vmlDrawing102.vml.rels><?xml version="1.0" encoding="UTF-8" standalone="yes"?>
<Relationships xmlns="http://schemas.openxmlformats.org/package/2006/relationships"><Relationship Id="rId2" Type="http://schemas.openxmlformats.org/officeDocument/2006/relationships/image" Target="../media/image204.emf"/><Relationship Id="rId1" Type="http://schemas.openxmlformats.org/officeDocument/2006/relationships/image" Target="../media/image203.emf"/></Relationships>
</file>

<file path=ppt/drawings/_rels/vmlDrawing103.vml.rels><?xml version="1.0" encoding="UTF-8" standalone="yes"?>
<Relationships xmlns="http://schemas.openxmlformats.org/package/2006/relationships"><Relationship Id="rId2" Type="http://schemas.openxmlformats.org/officeDocument/2006/relationships/image" Target="../media/image206.emf"/><Relationship Id="rId1" Type="http://schemas.openxmlformats.org/officeDocument/2006/relationships/image" Target="../media/image205.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image" Target="../media/image34.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image" Target="../media/image54.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6.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8.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image" Target="../media/image60.e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62.e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6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6.e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image" Target="../media/image68.e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image" Target="../media/image70.e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image" Target="../media/image7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image" Target="../media/image75.e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77.e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image" Target="../media/image79.e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image" Target="../media/image81.e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image" Target="../media/image83.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85.e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image" Target="../media/image87.e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image" Target="../media/image89.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image" Target="../media/image92.e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image" Target="../media/image94.e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image" Target="../media/image96.e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image" Target="../media/image98.e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image" Target="../media/image100.e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image" Target="../media/image10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image" Target="../media/image104.e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image" Target="../media/image104.e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image" Target="../media/image104.e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image" Target="../media/image104.e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image" Target="../media/image104.e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image" Target="../media/image104.e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image" Target="../media/image104.e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image" Target="../media/image104.e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image" Target="../media/image104.emf"/></Relationships>
</file>

<file path=ppt/drawings/_rels/vmlDrawing59.v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image" Target="../media/image104.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image" Target="../media/image104.e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image" Target="../media/image104.emf"/></Relationships>
</file>

<file path=ppt/drawings/_rels/vmlDrawing62.v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image" Target="../media/image104.e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emf"/><Relationship Id="rId1" Type="http://schemas.openxmlformats.org/officeDocument/2006/relationships/image" Target="../media/image104.emf"/></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image" Target="../media/image104.e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image" Target="../media/image104.e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image" Target="../media/image104.emf"/></Relationships>
</file>

<file path=ppt/drawings/_rels/vmlDrawing67.v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image" Target="../media/image104.e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emf"/><Relationship Id="rId1" Type="http://schemas.openxmlformats.org/officeDocument/2006/relationships/image" Target="../media/image104.emf"/></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image" Target="../media/image104.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70.v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image" Target="../media/image143.emf"/></Relationships>
</file>

<file path=ppt/drawings/_rels/vmlDrawing71.v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image" Target="../media/image145.emf"/></Relationships>
</file>

<file path=ppt/drawings/_rels/vmlDrawing72.v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image" Target="../media/image147.emf"/></Relationships>
</file>

<file path=ppt/drawings/_rels/vmlDrawing73.v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image" Target="../media/image149.e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image" Target="../media/image151.emf"/></Relationships>
</file>

<file path=ppt/drawings/_rels/vmlDrawing75.v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image" Target="../media/image153.emf"/></Relationships>
</file>

<file path=ppt/drawings/_rels/vmlDrawing76.v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image" Target="../media/image155.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57.emf"/></Relationships>
</file>

<file path=ppt/drawings/_rels/vmlDrawing78.v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image" Target="../media/image158.emf"/></Relationships>
</file>

<file path=ppt/drawings/_rels/vmlDrawing79.v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image" Target="../media/image160.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80.v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image" Target="../media/image162.emf"/></Relationships>
</file>

<file path=ppt/drawings/_rels/vmlDrawing81.v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image" Target="../media/image164.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66.emf"/></Relationships>
</file>

<file path=ppt/drawings/_rels/vmlDrawing83.vml.rels><?xml version="1.0" encoding="UTF-8" standalone="yes"?>
<Relationships xmlns="http://schemas.openxmlformats.org/package/2006/relationships"><Relationship Id="rId2" Type="http://schemas.openxmlformats.org/officeDocument/2006/relationships/image" Target="../media/image168.emf"/><Relationship Id="rId1" Type="http://schemas.openxmlformats.org/officeDocument/2006/relationships/image" Target="../media/image167.emf"/></Relationships>
</file>

<file path=ppt/drawings/_rels/vmlDrawing84.v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image" Target="../media/image169.emf"/></Relationships>
</file>

<file path=ppt/drawings/_rels/vmlDrawing85.v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image" Target="../media/image171.emf"/></Relationships>
</file>

<file path=ppt/drawings/_rels/vmlDrawing86.v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image" Target="../media/image173.emf"/></Relationships>
</file>

<file path=ppt/drawings/_rels/vmlDrawing87.vml.rels><?xml version="1.0" encoding="UTF-8" standalone="yes"?>
<Relationships xmlns="http://schemas.openxmlformats.org/package/2006/relationships"><Relationship Id="rId2" Type="http://schemas.openxmlformats.org/officeDocument/2006/relationships/image" Target="../media/image176.emf"/><Relationship Id="rId1" Type="http://schemas.openxmlformats.org/officeDocument/2006/relationships/image" Target="../media/image175.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77.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79.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80.emf"/></Relationships>
</file>

<file path=ppt/drawings/_rels/vmlDrawing91.vml.rels><?xml version="1.0" encoding="UTF-8" standalone="yes"?>
<Relationships xmlns="http://schemas.openxmlformats.org/package/2006/relationships"><Relationship Id="rId2" Type="http://schemas.openxmlformats.org/officeDocument/2006/relationships/image" Target="../media/image183.emf"/><Relationship Id="rId1" Type="http://schemas.openxmlformats.org/officeDocument/2006/relationships/image" Target="../media/image182.emf"/></Relationships>
</file>

<file path=ppt/drawings/_rels/vmlDrawing92.v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image" Target="../media/image184.emf"/></Relationships>
</file>

<file path=ppt/drawings/_rels/vmlDrawing93.v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image" Target="../media/image186.emf"/></Relationships>
</file>

<file path=ppt/drawings/_rels/vmlDrawing94.vml.rels><?xml version="1.0" encoding="UTF-8" standalone="yes"?>
<Relationships xmlns="http://schemas.openxmlformats.org/package/2006/relationships"><Relationship Id="rId2" Type="http://schemas.openxmlformats.org/officeDocument/2006/relationships/image" Target="../media/image189.emf"/><Relationship Id="rId1" Type="http://schemas.openxmlformats.org/officeDocument/2006/relationships/image" Target="../media/image188.emf"/></Relationships>
</file>

<file path=ppt/drawings/_rels/vmlDrawing95.vml.rels><?xml version="1.0" encoding="UTF-8" standalone="yes"?>
<Relationships xmlns="http://schemas.openxmlformats.org/package/2006/relationships"><Relationship Id="rId2" Type="http://schemas.openxmlformats.org/officeDocument/2006/relationships/image" Target="../media/image191.emf"/><Relationship Id="rId1" Type="http://schemas.openxmlformats.org/officeDocument/2006/relationships/image" Target="../media/image190.emf"/></Relationships>
</file>

<file path=ppt/drawings/_rels/vmlDrawing96.vml.rels><?xml version="1.0" encoding="UTF-8" standalone="yes"?>
<Relationships xmlns="http://schemas.openxmlformats.org/package/2006/relationships"><Relationship Id="rId2" Type="http://schemas.openxmlformats.org/officeDocument/2006/relationships/image" Target="../media/image193.emf"/><Relationship Id="rId1" Type="http://schemas.openxmlformats.org/officeDocument/2006/relationships/image" Target="../media/image192.emf"/></Relationships>
</file>

<file path=ppt/drawings/_rels/vmlDrawing97.vml.rels><?xml version="1.0" encoding="UTF-8" standalone="yes"?>
<Relationships xmlns="http://schemas.openxmlformats.org/package/2006/relationships"><Relationship Id="rId2" Type="http://schemas.openxmlformats.org/officeDocument/2006/relationships/image" Target="../media/image195.emf"/><Relationship Id="rId1" Type="http://schemas.openxmlformats.org/officeDocument/2006/relationships/image" Target="../media/image194.emf"/></Relationships>
</file>

<file path=ppt/drawings/_rels/vmlDrawing98.vml.rels><?xml version="1.0" encoding="UTF-8" standalone="yes"?>
<Relationships xmlns="http://schemas.openxmlformats.org/package/2006/relationships"><Relationship Id="rId2" Type="http://schemas.openxmlformats.org/officeDocument/2006/relationships/image" Target="../media/image197.emf"/><Relationship Id="rId1" Type="http://schemas.openxmlformats.org/officeDocument/2006/relationships/image" Target="../media/image196.emf"/></Relationships>
</file>

<file path=ppt/drawings/_rels/vmlDrawing99.v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image" Target="../media/image19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307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307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307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73268D5-1D60-48F1-922B-E44492599076}" type="slidenum">
              <a:rPr lang="fr-F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19459"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19460"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9461"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9462"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19463"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D836E92-6D17-45A3-9B8F-60095BEE20E2}" type="slidenum">
              <a:rPr lang="fr-F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3E4848F-8BB8-4205-9381-9AC497BB4B57}" type="slidenum">
              <a:rPr lang="fr-FR"/>
              <a:pPr/>
              <a:t>12</a:t>
            </a:fld>
            <a:endParaRPr lang="fr-F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55E82B6-F937-4308-AC4E-474098EC36EB}" type="slidenum">
              <a:rPr lang="fr-FR"/>
              <a:pPr/>
              <a:t>13</a:t>
            </a:fld>
            <a:endParaRPr lang="fr-F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DF961B7-8FA8-41CA-AA55-8E1F13AEE338}" type="slidenum">
              <a:rPr lang="fr-FR"/>
              <a:pPr/>
              <a:t>14</a:t>
            </a:fld>
            <a:endParaRPr lang="fr-F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2C8F602-2A8C-44FD-9D7B-374EFF7C88C5}" type="slidenum">
              <a:rPr lang="fr-FR"/>
              <a:pPr/>
              <a:t>15</a:t>
            </a:fld>
            <a:endParaRPr lang="fr-F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57EF133-7613-4465-B1F4-BBDFC51643AA}" type="slidenum">
              <a:rPr lang="fr-FR"/>
              <a:pPr/>
              <a:t>17</a:t>
            </a:fld>
            <a:endParaRPr lang="fr-F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EF2CB31-2DE9-46AC-B542-95D90850E4E5}" type="slidenum">
              <a:rPr lang="fr-FR"/>
              <a:pPr/>
              <a:t>18</a:t>
            </a:fld>
            <a:endParaRPr lang="fr-F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1B7D4E4-F448-487D-B5F0-0BBC03BF9D67}" type="slidenum">
              <a:rPr lang="fr-FR"/>
              <a:pPr/>
              <a:t>19</a:t>
            </a:fld>
            <a:endParaRPr lang="fr-F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BB6C7C3-946C-4DFA-A3AE-B5698AE6D8CF}" type="slidenum">
              <a:rPr lang="fr-FR"/>
              <a:pPr/>
              <a:t>20</a:t>
            </a:fld>
            <a:endParaRPr lang="fr-F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DF747BA-0D85-4F44-B956-9E5DF899C4DB}" type="slidenum">
              <a:rPr lang="fr-FR"/>
              <a:pPr/>
              <a:t>21</a:t>
            </a:fld>
            <a:endParaRPr lang="fr-F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r>
              <a:rPr lang="fr-FR"/>
              <a:t>Enquête habitants Picardie octobre 2007 - CoManaging - </a:t>
            </a:r>
          </a:p>
        </p:txBody>
      </p:sp>
      <p:sp>
        <p:nvSpPr>
          <p:cNvPr id="6" name="Espace réservé du numéro de diapositive 5"/>
          <p:cNvSpPr>
            <a:spLocks noGrp="1"/>
          </p:cNvSpPr>
          <p:nvPr>
            <p:ph type="sldNum" sz="quarter" idx="12"/>
          </p:nvPr>
        </p:nvSpPr>
        <p:spPr/>
        <p:txBody>
          <a:bodyPr/>
          <a:lstStyle>
            <a:lvl1pPr>
              <a:defRPr/>
            </a:lvl1pPr>
          </a:lstStyle>
          <a:p>
            <a:fld id="{DB17FC1C-3F65-4E8F-8BC8-61C7D3D25A5C}" type="slidenum">
              <a:rPr lang="fr-F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r>
              <a:rPr lang="fr-FR"/>
              <a:t>Enquête habitants Picardie octobre 2007 - CoManaging - </a:t>
            </a:r>
          </a:p>
        </p:txBody>
      </p:sp>
      <p:sp>
        <p:nvSpPr>
          <p:cNvPr id="6" name="Espace réservé du numéro de diapositive 5"/>
          <p:cNvSpPr>
            <a:spLocks noGrp="1"/>
          </p:cNvSpPr>
          <p:nvPr>
            <p:ph type="sldNum" sz="quarter" idx="12"/>
          </p:nvPr>
        </p:nvSpPr>
        <p:spPr/>
        <p:txBody>
          <a:bodyPr/>
          <a:lstStyle>
            <a:lvl1pPr>
              <a:defRPr/>
            </a:lvl1pPr>
          </a:lstStyle>
          <a:p>
            <a:fld id="{98F36C98-7029-437E-B463-7B41CFB64182}" type="slidenum">
              <a:rPr lang="fr-F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429500" y="0"/>
            <a:ext cx="2247900" cy="60960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0"/>
            <a:ext cx="6591300" cy="60960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r>
              <a:rPr lang="fr-FR"/>
              <a:t>Enquête habitants Picardie octobre 2007 - CoManaging - </a:t>
            </a:r>
          </a:p>
        </p:txBody>
      </p:sp>
      <p:sp>
        <p:nvSpPr>
          <p:cNvPr id="6" name="Espace réservé du numéro de diapositive 5"/>
          <p:cNvSpPr>
            <a:spLocks noGrp="1"/>
          </p:cNvSpPr>
          <p:nvPr>
            <p:ph type="sldNum" sz="quarter" idx="12"/>
          </p:nvPr>
        </p:nvSpPr>
        <p:spPr/>
        <p:txBody>
          <a:bodyPr/>
          <a:lstStyle>
            <a:lvl1pPr>
              <a:defRPr/>
            </a:lvl1pPr>
          </a:lstStyle>
          <a:p>
            <a:fld id="{1A033CF7-2155-4E00-976E-938A302DCC8B}" type="slidenum">
              <a:rPr lang="fr-F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876800" y="0"/>
            <a:ext cx="4800600" cy="4572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graphique 3"/>
          <p:cNvSpPr>
            <a:spLocks noGrp="1"/>
          </p:cNvSpPr>
          <p:nvPr>
            <p:ph type="chart" sz="half" idx="2"/>
          </p:nvPr>
        </p:nvSpPr>
        <p:spPr>
          <a:xfrm>
            <a:off x="4648200" y="1981200"/>
            <a:ext cx="3810000" cy="4114800"/>
          </a:xfrm>
        </p:spPr>
        <p:txBody>
          <a:bodyPr/>
          <a:lstStyle/>
          <a:p>
            <a:endParaRPr lang="fr-FR"/>
          </a:p>
        </p:txBody>
      </p:sp>
      <p:sp>
        <p:nvSpPr>
          <p:cNvPr id="5" name="Espace réservé de la date 4"/>
          <p:cNvSpPr>
            <a:spLocks noGrp="1"/>
          </p:cNvSpPr>
          <p:nvPr>
            <p:ph type="dt" sz="half" idx="10"/>
          </p:nvPr>
        </p:nvSpPr>
        <p:spPr>
          <a:xfrm>
            <a:off x="685800" y="6248400"/>
            <a:ext cx="1905000" cy="457200"/>
          </a:xfrm>
        </p:spPr>
        <p:txBody>
          <a:bodyPr/>
          <a:lstStyle>
            <a:lvl1pPr>
              <a:defRPr/>
            </a:lvl1pPr>
          </a:lstStyle>
          <a:p>
            <a:endParaRPr lang="fr-FR"/>
          </a:p>
        </p:txBody>
      </p:sp>
      <p:sp>
        <p:nvSpPr>
          <p:cNvPr id="6" name="Espace réservé du pied de page 5"/>
          <p:cNvSpPr>
            <a:spLocks noGrp="1"/>
          </p:cNvSpPr>
          <p:nvPr>
            <p:ph type="ftr" sz="quarter" idx="11"/>
          </p:nvPr>
        </p:nvSpPr>
        <p:spPr>
          <a:xfrm>
            <a:off x="3124200" y="6248400"/>
            <a:ext cx="2895600" cy="457200"/>
          </a:xfrm>
        </p:spPr>
        <p:txBody>
          <a:bodyPr/>
          <a:lstStyle>
            <a:lvl1pPr>
              <a:defRPr/>
            </a:lvl1pPr>
          </a:lstStyle>
          <a:p>
            <a:r>
              <a:rPr lang="fr-FR"/>
              <a:t>Enquête habitants Picardie octobre 2007 - CoManaging - </a:t>
            </a:r>
          </a:p>
        </p:txBody>
      </p:sp>
      <p:sp>
        <p:nvSpPr>
          <p:cNvPr id="7" name="Espace réservé du numéro de diapositive 6"/>
          <p:cNvSpPr>
            <a:spLocks noGrp="1"/>
          </p:cNvSpPr>
          <p:nvPr>
            <p:ph type="sldNum" sz="quarter" idx="12"/>
          </p:nvPr>
        </p:nvSpPr>
        <p:spPr>
          <a:xfrm>
            <a:off x="6553200" y="6248400"/>
            <a:ext cx="1905000" cy="457200"/>
          </a:xfrm>
        </p:spPr>
        <p:txBody>
          <a:bodyPr/>
          <a:lstStyle>
            <a:lvl1pPr>
              <a:defRPr/>
            </a:lvl1pPr>
          </a:lstStyle>
          <a:p>
            <a:fld id="{D8D18F8E-5FB3-478D-958D-ED5CE3047D38}" type="slidenum">
              <a:rPr lang="fr-F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14E4F7A7-20A0-4BD6-93B9-514B7D9124C8}" type="datetimeFigureOut">
              <a:rPr lang="fr-FR" smtClean="0"/>
              <a:pPr/>
              <a:t>23/11/2007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E3C5085-D510-4998-BE9C-DD11F262A8D0}" type="slidenum">
              <a:rPr lang="fr-FR" smtClean="0"/>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4E4F7A7-20A0-4BD6-93B9-514B7D9124C8}" type="datetimeFigureOut">
              <a:rPr lang="fr-FR" smtClean="0"/>
              <a:pPr/>
              <a:t>23/11/2007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E3C5085-D510-4998-BE9C-DD11F262A8D0}" type="slidenum">
              <a:rPr lang="fr-FR" smtClean="0"/>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14E4F7A7-20A0-4BD6-93B9-514B7D9124C8}" type="datetimeFigureOut">
              <a:rPr lang="fr-FR" smtClean="0"/>
              <a:pPr/>
              <a:t>23/11/2007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E3C5085-D510-4998-BE9C-DD11F262A8D0}" type="slidenum">
              <a:rPr lang="fr-FR" smtClean="0"/>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4E4F7A7-20A0-4BD6-93B9-514B7D9124C8}" type="datetimeFigureOut">
              <a:rPr lang="fr-FR" smtClean="0"/>
              <a:pPr/>
              <a:t>23/11/2007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E3C5085-D510-4998-BE9C-DD11F262A8D0}" type="slidenum">
              <a:rPr lang="fr-FR" smtClean="0"/>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4E4F7A7-20A0-4BD6-93B9-514B7D9124C8}" type="datetimeFigureOut">
              <a:rPr lang="fr-FR" smtClean="0"/>
              <a:pPr/>
              <a:t>23/11/2007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E3C5085-D510-4998-BE9C-DD11F262A8D0}" type="slidenum">
              <a:rPr lang="fr-FR" smtClean="0"/>
              <a:pP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14E4F7A7-20A0-4BD6-93B9-514B7D9124C8}" type="datetimeFigureOut">
              <a:rPr lang="fr-FR" smtClean="0"/>
              <a:pPr/>
              <a:t>23/11/2007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E3C5085-D510-4998-BE9C-DD11F262A8D0}" type="slidenum">
              <a:rPr lang="fr-FR" smtClean="0"/>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4E4F7A7-20A0-4BD6-93B9-514B7D9124C8}" type="datetimeFigureOut">
              <a:rPr lang="fr-FR" smtClean="0"/>
              <a:pPr/>
              <a:t>23/11/2007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3C5085-D510-4998-BE9C-DD11F262A8D0}"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r>
              <a:rPr lang="fr-FR"/>
              <a:t>Enquête habitants Picardie octobre 2007 - CoManaging - </a:t>
            </a:r>
          </a:p>
        </p:txBody>
      </p:sp>
      <p:sp>
        <p:nvSpPr>
          <p:cNvPr id="6" name="Espace réservé du numéro de diapositive 5"/>
          <p:cNvSpPr>
            <a:spLocks noGrp="1"/>
          </p:cNvSpPr>
          <p:nvPr>
            <p:ph type="sldNum" sz="quarter" idx="12"/>
          </p:nvPr>
        </p:nvSpPr>
        <p:spPr/>
        <p:txBody>
          <a:bodyPr/>
          <a:lstStyle>
            <a:lvl1pPr>
              <a:defRPr/>
            </a:lvl1pPr>
          </a:lstStyle>
          <a:p>
            <a:fld id="{C136B85B-FE79-4522-8D4A-479A6E8EBEA5}" type="slidenum">
              <a:rPr lang="fr-F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14E4F7A7-20A0-4BD6-93B9-514B7D9124C8}" type="datetimeFigureOut">
              <a:rPr lang="fr-FR" smtClean="0"/>
              <a:pPr/>
              <a:t>23/11/2007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E3C5085-D510-4998-BE9C-DD11F262A8D0}" type="slidenum">
              <a:rPr lang="fr-FR" smtClean="0"/>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14E4F7A7-20A0-4BD6-93B9-514B7D9124C8}" type="datetimeFigureOut">
              <a:rPr lang="fr-FR" smtClean="0"/>
              <a:pPr/>
              <a:t>23/11/2007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E3C5085-D510-4998-BE9C-DD11F262A8D0}" type="slidenum">
              <a:rPr lang="fr-FR" smtClean="0"/>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4E4F7A7-20A0-4BD6-93B9-514B7D9124C8}" type="datetimeFigureOut">
              <a:rPr lang="fr-FR" smtClean="0"/>
              <a:pPr/>
              <a:t>23/11/2007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E3C5085-D510-4998-BE9C-DD11F262A8D0}" type="slidenum">
              <a:rPr lang="fr-FR" smtClean="0"/>
              <a:pPr/>
              <a:t>‹N°›</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4E4F7A7-20A0-4BD6-93B9-514B7D9124C8}" type="datetimeFigureOut">
              <a:rPr lang="fr-FR" smtClean="0"/>
              <a:pPr/>
              <a:t>23/11/2007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E3C5085-D510-4998-BE9C-DD11F262A8D0}" type="slidenum">
              <a:rPr lang="fr-FR" smtClean="0"/>
              <a:pPr/>
              <a:t>‹N°›</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8E7B079-1567-49CA-9595-1124C47C4CD2}" type="datetimeFigureOut">
              <a:rPr lang="fr-FR" smtClean="0"/>
              <a:pPr/>
              <a:t>23/11/2007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C0503F2-C522-45E9-8BB2-043AC6CFE988}" type="slidenum">
              <a:rPr lang="fr-FR" smtClean="0"/>
              <a:pPr/>
              <a:t>‹N°›</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8E7B079-1567-49CA-9595-1124C47C4CD2}" type="datetimeFigureOut">
              <a:rPr lang="fr-FR" smtClean="0"/>
              <a:pPr/>
              <a:t>23/11/2007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C0503F2-C522-45E9-8BB2-043AC6CFE988}" type="slidenum">
              <a:rPr lang="fr-FR" smtClean="0"/>
              <a:pPr/>
              <a:t>‹N°›</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8E7B079-1567-49CA-9595-1124C47C4CD2}" type="datetimeFigureOut">
              <a:rPr lang="fr-FR" smtClean="0"/>
              <a:pPr/>
              <a:t>23/11/2007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C0503F2-C522-45E9-8BB2-043AC6CFE988}" type="slidenum">
              <a:rPr lang="fr-FR" smtClean="0"/>
              <a:pPr/>
              <a:t>‹N°›</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8E7B079-1567-49CA-9595-1124C47C4CD2}" type="datetimeFigureOut">
              <a:rPr lang="fr-FR" smtClean="0"/>
              <a:pPr/>
              <a:t>23/11/2007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C0503F2-C522-45E9-8BB2-043AC6CFE988}" type="slidenum">
              <a:rPr lang="fr-FR" smtClean="0"/>
              <a:pPr/>
              <a:t>‹N°›</a:t>
            </a:fld>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8E7B079-1567-49CA-9595-1124C47C4CD2}" type="datetimeFigureOut">
              <a:rPr lang="fr-FR" smtClean="0"/>
              <a:pPr/>
              <a:t>23/11/2007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C0503F2-C522-45E9-8BB2-043AC6CFE988}" type="slidenum">
              <a:rPr lang="fr-FR" smtClean="0"/>
              <a:pPr/>
              <a:t>‹N°›</a:t>
            </a:fld>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B8E7B079-1567-49CA-9595-1124C47C4CD2}" type="datetimeFigureOut">
              <a:rPr lang="fr-FR" smtClean="0"/>
              <a:pPr/>
              <a:t>23/11/2007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C0503F2-C522-45E9-8BB2-043AC6CFE988}"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r>
              <a:rPr lang="fr-FR"/>
              <a:t>Enquête habitants Picardie octobre 2007 - CoManaging - </a:t>
            </a:r>
          </a:p>
        </p:txBody>
      </p:sp>
      <p:sp>
        <p:nvSpPr>
          <p:cNvPr id="6" name="Espace réservé du numéro de diapositive 5"/>
          <p:cNvSpPr>
            <a:spLocks noGrp="1"/>
          </p:cNvSpPr>
          <p:nvPr>
            <p:ph type="sldNum" sz="quarter" idx="12"/>
          </p:nvPr>
        </p:nvSpPr>
        <p:spPr/>
        <p:txBody>
          <a:bodyPr/>
          <a:lstStyle>
            <a:lvl1pPr>
              <a:defRPr/>
            </a:lvl1pPr>
          </a:lstStyle>
          <a:p>
            <a:fld id="{0B9C750E-7138-4DED-A788-1A6C10FE06DE}" type="slidenum">
              <a:rPr lang="fr-FR"/>
              <a:pPr/>
              <a:t>‹N°›</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8E7B079-1567-49CA-9595-1124C47C4CD2}" type="datetimeFigureOut">
              <a:rPr lang="fr-FR" smtClean="0"/>
              <a:pPr/>
              <a:t>23/11/2007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C0503F2-C522-45E9-8BB2-043AC6CFE988}" type="slidenum">
              <a:rPr lang="fr-FR" smtClean="0"/>
              <a:pPr/>
              <a:t>‹N°›</a:t>
            </a:fld>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8E7B079-1567-49CA-9595-1124C47C4CD2}" type="datetimeFigureOut">
              <a:rPr lang="fr-FR" smtClean="0"/>
              <a:pPr/>
              <a:t>23/11/2007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C0503F2-C522-45E9-8BB2-043AC6CFE988}" type="slidenum">
              <a:rPr lang="fr-FR" smtClean="0"/>
              <a:pPr/>
              <a:t>‹N°›</a:t>
            </a:fld>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8E7B079-1567-49CA-9595-1124C47C4CD2}" type="datetimeFigureOut">
              <a:rPr lang="fr-FR" smtClean="0"/>
              <a:pPr/>
              <a:t>23/11/2007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C0503F2-C522-45E9-8BB2-043AC6CFE988}" type="slidenum">
              <a:rPr lang="fr-FR" smtClean="0"/>
              <a:pPr/>
              <a:t>‹N°›</a:t>
            </a:fld>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8E7B079-1567-49CA-9595-1124C47C4CD2}" type="datetimeFigureOut">
              <a:rPr lang="fr-FR" smtClean="0"/>
              <a:pPr/>
              <a:t>23/11/2007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C0503F2-C522-45E9-8BB2-043AC6CFE988}" type="slidenum">
              <a:rPr lang="fr-FR" smtClean="0"/>
              <a:pPr/>
              <a:t>‹N°›</a:t>
            </a:fld>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8E7B079-1567-49CA-9595-1124C47C4CD2}" type="datetimeFigureOut">
              <a:rPr lang="fr-FR" smtClean="0"/>
              <a:pPr/>
              <a:t>23/11/2007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C0503F2-C522-45E9-8BB2-043AC6CFE988}" type="slidenum">
              <a:rPr lang="fr-FR" smtClean="0"/>
              <a:pPr/>
              <a:t>‹N°›</a:t>
            </a:fld>
            <a:endParaRPr lang="fr-F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382C97A-8A50-40CE-AB79-1F7645F700D3}" type="datetimeFigureOut">
              <a:rPr lang="fr-FR" smtClean="0"/>
              <a:pPr/>
              <a:t>23/11/2007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76F474-AB31-48CE-BF1A-7BD7D35FBFC7}" type="slidenum">
              <a:rPr lang="fr-FR" smtClean="0"/>
              <a:pPr/>
              <a:t>‹N°›</a:t>
            </a:fld>
            <a:endParaRPr lang="fr-F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382C97A-8A50-40CE-AB79-1F7645F700D3}" type="datetimeFigureOut">
              <a:rPr lang="fr-FR" smtClean="0"/>
              <a:pPr/>
              <a:t>23/11/2007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76F474-AB31-48CE-BF1A-7BD7D35FBFC7}" type="slidenum">
              <a:rPr lang="fr-FR" smtClean="0"/>
              <a:pPr/>
              <a:t>‹N°›</a:t>
            </a:fld>
            <a:endParaRPr lang="fr-F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382C97A-8A50-40CE-AB79-1F7645F700D3}" type="datetimeFigureOut">
              <a:rPr lang="fr-FR" smtClean="0"/>
              <a:pPr/>
              <a:t>23/11/2007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76F474-AB31-48CE-BF1A-7BD7D35FBFC7}" type="slidenum">
              <a:rPr lang="fr-FR" smtClean="0"/>
              <a:pPr/>
              <a:t>‹N°›</a:t>
            </a:fld>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382C97A-8A50-40CE-AB79-1F7645F700D3}" type="datetimeFigureOut">
              <a:rPr lang="fr-FR" smtClean="0"/>
              <a:pPr/>
              <a:t>23/11/2007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76F474-AB31-48CE-BF1A-7BD7D35FBFC7}" type="slidenum">
              <a:rPr lang="fr-FR" smtClean="0"/>
              <a:pPr/>
              <a:t>‹N°›</a:t>
            </a:fld>
            <a:endParaRPr lang="fr-F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382C97A-8A50-40CE-AB79-1F7645F700D3}" type="datetimeFigureOut">
              <a:rPr lang="fr-FR" smtClean="0"/>
              <a:pPr/>
              <a:t>23/11/2007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876F474-AB31-48CE-BF1A-7BD7D35FBFC7}"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r>
              <a:rPr lang="fr-FR"/>
              <a:t>Enquête habitants Picardie octobre 2007 - CoManaging - </a:t>
            </a:r>
          </a:p>
        </p:txBody>
      </p:sp>
      <p:sp>
        <p:nvSpPr>
          <p:cNvPr id="7" name="Espace réservé du numéro de diapositive 6"/>
          <p:cNvSpPr>
            <a:spLocks noGrp="1"/>
          </p:cNvSpPr>
          <p:nvPr>
            <p:ph type="sldNum" sz="quarter" idx="12"/>
          </p:nvPr>
        </p:nvSpPr>
        <p:spPr/>
        <p:txBody>
          <a:bodyPr/>
          <a:lstStyle>
            <a:lvl1pPr>
              <a:defRPr/>
            </a:lvl1pPr>
          </a:lstStyle>
          <a:p>
            <a:fld id="{3EC7FBA7-ACD3-4387-8BF6-75DD654B989C}" type="slidenum">
              <a:rPr lang="fr-FR"/>
              <a:pPr/>
              <a:t>‹N°›</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B382C97A-8A50-40CE-AB79-1F7645F700D3}" type="datetimeFigureOut">
              <a:rPr lang="fr-FR" smtClean="0"/>
              <a:pPr/>
              <a:t>23/11/2007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876F474-AB31-48CE-BF1A-7BD7D35FBFC7}" type="slidenum">
              <a:rPr lang="fr-FR" smtClean="0"/>
              <a:pPr/>
              <a:t>‹N°›</a:t>
            </a:fld>
            <a:endParaRPr lang="fr-F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382C97A-8A50-40CE-AB79-1F7645F700D3}" type="datetimeFigureOut">
              <a:rPr lang="fr-FR" smtClean="0"/>
              <a:pPr/>
              <a:t>23/11/2007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876F474-AB31-48CE-BF1A-7BD7D35FBFC7}" type="slidenum">
              <a:rPr lang="fr-FR" smtClean="0"/>
              <a:pPr/>
              <a:t>‹N°›</a:t>
            </a:fld>
            <a:endParaRPr lang="fr-F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382C97A-8A50-40CE-AB79-1F7645F700D3}" type="datetimeFigureOut">
              <a:rPr lang="fr-FR" smtClean="0"/>
              <a:pPr/>
              <a:t>23/11/2007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76F474-AB31-48CE-BF1A-7BD7D35FBFC7}" type="slidenum">
              <a:rPr lang="fr-FR" smtClean="0"/>
              <a:pPr/>
              <a:t>‹N°›</a:t>
            </a:fld>
            <a:endParaRPr lang="fr-F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382C97A-8A50-40CE-AB79-1F7645F700D3}" type="datetimeFigureOut">
              <a:rPr lang="fr-FR" smtClean="0"/>
              <a:pPr/>
              <a:t>23/11/2007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76F474-AB31-48CE-BF1A-7BD7D35FBFC7}" type="slidenum">
              <a:rPr lang="fr-FR" smtClean="0"/>
              <a:pPr/>
              <a:t>‹N°›</a:t>
            </a:fld>
            <a:endParaRPr 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382C97A-8A50-40CE-AB79-1F7645F700D3}" type="datetimeFigureOut">
              <a:rPr lang="fr-FR" smtClean="0"/>
              <a:pPr/>
              <a:t>23/11/2007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76F474-AB31-48CE-BF1A-7BD7D35FBFC7}" type="slidenum">
              <a:rPr lang="fr-FR" smtClean="0"/>
              <a:pPr/>
              <a:t>‹N°›</a:t>
            </a:fld>
            <a:endParaRPr lang="fr-F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382C97A-8A50-40CE-AB79-1F7645F700D3}" type="datetimeFigureOut">
              <a:rPr lang="fr-FR" smtClean="0"/>
              <a:pPr/>
              <a:t>23/11/2007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76F474-AB31-48CE-BF1A-7BD7D35FBFC7}"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fr-FR"/>
          </a:p>
        </p:txBody>
      </p:sp>
      <p:sp>
        <p:nvSpPr>
          <p:cNvPr id="8" name="Espace réservé du pied de page 7"/>
          <p:cNvSpPr>
            <a:spLocks noGrp="1"/>
          </p:cNvSpPr>
          <p:nvPr>
            <p:ph type="ftr" sz="quarter" idx="11"/>
          </p:nvPr>
        </p:nvSpPr>
        <p:spPr/>
        <p:txBody>
          <a:bodyPr/>
          <a:lstStyle>
            <a:lvl1pPr>
              <a:defRPr/>
            </a:lvl1pPr>
          </a:lstStyle>
          <a:p>
            <a:r>
              <a:rPr lang="fr-FR"/>
              <a:t>Enquête habitants Picardie octobre 2007 - CoManaging - </a:t>
            </a:r>
          </a:p>
        </p:txBody>
      </p:sp>
      <p:sp>
        <p:nvSpPr>
          <p:cNvPr id="9" name="Espace réservé du numéro de diapositive 8"/>
          <p:cNvSpPr>
            <a:spLocks noGrp="1"/>
          </p:cNvSpPr>
          <p:nvPr>
            <p:ph type="sldNum" sz="quarter" idx="12"/>
          </p:nvPr>
        </p:nvSpPr>
        <p:spPr/>
        <p:txBody>
          <a:bodyPr/>
          <a:lstStyle>
            <a:lvl1pPr>
              <a:defRPr/>
            </a:lvl1pPr>
          </a:lstStyle>
          <a:p>
            <a:fld id="{FB2696EC-1B01-4158-B86C-EACC35C5CBEC}" type="slidenum">
              <a:rPr lang="fr-F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fr-FR"/>
          </a:p>
        </p:txBody>
      </p:sp>
      <p:sp>
        <p:nvSpPr>
          <p:cNvPr id="4" name="Espace réservé du pied de page 3"/>
          <p:cNvSpPr>
            <a:spLocks noGrp="1"/>
          </p:cNvSpPr>
          <p:nvPr>
            <p:ph type="ftr" sz="quarter" idx="11"/>
          </p:nvPr>
        </p:nvSpPr>
        <p:spPr/>
        <p:txBody>
          <a:bodyPr/>
          <a:lstStyle>
            <a:lvl1pPr>
              <a:defRPr/>
            </a:lvl1pPr>
          </a:lstStyle>
          <a:p>
            <a:r>
              <a:rPr lang="fr-FR"/>
              <a:t>Enquête habitants Picardie octobre 2007 - CoManaging - </a:t>
            </a:r>
          </a:p>
        </p:txBody>
      </p:sp>
      <p:sp>
        <p:nvSpPr>
          <p:cNvPr id="5" name="Espace réservé du numéro de diapositive 4"/>
          <p:cNvSpPr>
            <a:spLocks noGrp="1"/>
          </p:cNvSpPr>
          <p:nvPr>
            <p:ph type="sldNum" sz="quarter" idx="12"/>
          </p:nvPr>
        </p:nvSpPr>
        <p:spPr/>
        <p:txBody>
          <a:bodyPr/>
          <a:lstStyle>
            <a:lvl1pPr>
              <a:defRPr/>
            </a:lvl1pPr>
          </a:lstStyle>
          <a:p>
            <a:fld id="{17386973-EB69-4E6F-8EDA-0CB775CD6876}" type="slidenum">
              <a:rPr lang="fr-F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p>
        </p:txBody>
      </p:sp>
      <p:sp>
        <p:nvSpPr>
          <p:cNvPr id="3" name="Espace réservé du pied de page 2"/>
          <p:cNvSpPr>
            <a:spLocks noGrp="1"/>
          </p:cNvSpPr>
          <p:nvPr>
            <p:ph type="ftr" sz="quarter" idx="11"/>
          </p:nvPr>
        </p:nvSpPr>
        <p:spPr/>
        <p:txBody>
          <a:bodyPr/>
          <a:lstStyle>
            <a:lvl1pPr>
              <a:defRPr/>
            </a:lvl1pPr>
          </a:lstStyle>
          <a:p>
            <a:r>
              <a:rPr lang="fr-FR"/>
              <a:t>Enquête habitants Picardie octobre 2007 - CoManaging - </a:t>
            </a:r>
          </a:p>
        </p:txBody>
      </p:sp>
      <p:sp>
        <p:nvSpPr>
          <p:cNvPr id="4" name="Espace réservé du numéro de diapositive 3"/>
          <p:cNvSpPr>
            <a:spLocks noGrp="1"/>
          </p:cNvSpPr>
          <p:nvPr>
            <p:ph type="sldNum" sz="quarter" idx="12"/>
          </p:nvPr>
        </p:nvSpPr>
        <p:spPr/>
        <p:txBody>
          <a:bodyPr/>
          <a:lstStyle>
            <a:lvl1pPr>
              <a:defRPr/>
            </a:lvl1pPr>
          </a:lstStyle>
          <a:p>
            <a:fld id="{7AE47AA5-58C5-46BD-8309-CB3BBC370482}" type="slidenum">
              <a:rPr lang="fr-FR"/>
              <a:pPr/>
              <a:t>‹N°›</a:t>
            </a:fld>
            <a:endParaRPr lang="fr-FR"/>
          </a:p>
        </p:txBody>
      </p:sp>
      <p:pic>
        <p:nvPicPr>
          <p:cNvPr id="142338" name="Picture 2"/>
          <p:cNvPicPr>
            <a:picLocks noChangeAspect="1" noChangeArrowheads="1"/>
          </p:cNvPicPr>
          <p:nvPr userDrawn="1"/>
        </p:nvPicPr>
        <p:blipFill>
          <a:blip r:embed="rId2"/>
          <a:srcRect b="28572"/>
          <a:stretch>
            <a:fillRect/>
          </a:stretch>
        </p:blipFill>
        <p:spPr bwMode="auto">
          <a:xfrm>
            <a:off x="6248400" y="0"/>
            <a:ext cx="2895600" cy="571500"/>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r>
              <a:rPr lang="fr-FR"/>
              <a:t>Enquête habitants Picardie octobre 2007 - CoManaging - </a:t>
            </a:r>
          </a:p>
        </p:txBody>
      </p:sp>
      <p:sp>
        <p:nvSpPr>
          <p:cNvPr id="7" name="Espace réservé du numéro de diapositive 6"/>
          <p:cNvSpPr>
            <a:spLocks noGrp="1"/>
          </p:cNvSpPr>
          <p:nvPr>
            <p:ph type="sldNum" sz="quarter" idx="12"/>
          </p:nvPr>
        </p:nvSpPr>
        <p:spPr/>
        <p:txBody>
          <a:bodyPr/>
          <a:lstStyle>
            <a:lvl1pPr>
              <a:defRPr/>
            </a:lvl1pPr>
          </a:lstStyle>
          <a:p>
            <a:fld id="{D2B25B2B-A87F-4949-81A3-A59107F104AF}" type="slidenum">
              <a:rPr lang="fr-F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r>
              <a:rPr lang="fr-FR"/>
              <a:t>Enquête habitants Picardie octobre 2007 - CoManaging - </a:t>
            </a:r>
          </a:p>
        </p:txBody>
      </p:sp>
      <p:sp>
        <p:nvSpPr>
          <p:cNvPr id="7" name="Espace réservé du numéro de diapositive 6"/>
          <p:cNvSpPr>
            <a:spLocks noGrp="1"/>
          </p:cNvSpPr>
          <p:nvPr>
            <p:ph type="sldNum" sz="quarter" idx="12"/>
          </p:nvPr>
        </p:nvSpPr>
        <p:spPr/>
        <p:txBody>
          <a:bodyPr/>
          <a:lstStyle>
            <a:lvl1pPr>
              <a:defRPr/>
            </a:lvl1pPr>
          </a:lstStyle>
          <a:p>
            <a:fld id="{9CF9FFBF-057B-460D-8505-CB052019E662}" type="slidenum">
              <a:rPr lang="fr-F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876800" y="0"/>
            <a:ext cx="48006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smtClean="0"/>
              <a:t>CoManaging - Enquête Habitants Octobre 2007</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fr-FR"/>
          </a:p>
        </p:txBody>
      </p:sp>
      <p:sp>
        <p:nvSpPr>
          <p:cNvPr id="1029" name="Rectangle 5"/>
          <p:cNvSpPr>
            <a:spLocks noGrp="1" noChangeArrowheads="1"/>
          </p:cNvSpPr>
          <p:nvPr>
            <p:ph type="ftr" sz="quarter" idx="3"/>
          </p:nvPr>
        </p:nvSpPr>
        <p:spPr bwMode="auto">
          <a:xfrm>
            <a:off x="314324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34" charset="0"/>
                <a:cs typeface="Arial" pitchFamily="34" charset="0"/>
              </a:defRPr>
            </a:lvl1pPr>
          </a:lstStyle>
          <a:p>
            <a:r>
              <a:rPr lang="fr-FR" dirty="0" smtClean="0"/>
              <a:t>Enquête habitants Picardie Novembre 2007 </a:t>
            </a:r>
            <a:endParaRPr lang="fr-FR" dirty="0"/>
          </a:p>
        </p:txBody>
      </p:sp>
      <p:sp>
        <p:nvSpPr>
          <p:cNvPr id="1030" name="Rectangle 6"/>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30386AC-95AC-435E-ACDA-8017C55C079A}" type="slidenum">
              <a:rPr lang="fr-FR"/>
              <a:pPr/>
              <a:t>‹N°›</a:t>
            </a:fld>
            <a:endParaRPr lang="fr-FR"/>
          </a:p>
        </p:txBody>
      </p:sp>
      <p:pic>
        <p:nvPicPr>
          <p:cNvPr id="1031" name="Picture 7"/>
          <p:cNvPicPr>
            <a:picLocks noChangeAspect="1" noChangeArrowheads="1"/>
          </p:cNvPicPr>
          <p:nvPr/>
        </p:nvPicPr>
        <p:blipFill>
          <a:blip r:embed="rId14"/>
          <a:srcRect b="28572"/>
          <a:stretch>
            <a:fillRect/>
          </a:stretch>
        </p:blipFill>
        <p:spPr bwMode="auto">
          <a:xfrm>
            <a:off x="6248400" y="0"/>
            <a:ext cx="2895600" cy="5715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rtl="0" eaLnBrk="0" fontAlgn="base" hangingPunct="0">
        <a:spcBef>
          <a:spcPct val="0"/>
        </a:spcBef>
        <a:spcAft>
          <a:spcPct val="0"/>
        </a:spcAft>
        <a:defRPr sz="1600">
          <a:solidFill>
            <a:schemeClr val="tx2"/>
          </a:solidFill>
          <a:latin typeface="+mj-lt"/>
          <a:ea typeface="+mj-ea"/>
          <a:cs typeface="+mj-cs"/>
        </a:defRPr>
      </a:lvl1pPr>
      <a:lvl2pPr algn="ctr" rtl="0" eaLnBrk="0" fontAlgn="base" hangingPunct="0">
        <a:spcBef>
          <a:spcPct val="0"/>
        </a:spcBef>
        <a:spcAft>
          <a:spcPct val="0"/>
        </a:spcAft>
        <a:defRPr sz="1600">
          <a:solidFill>
            <a:schemeClr val="tx2"/>
          </a:solidFill>
          <a:latin typeface="Arial Narrow" pitchFamily="34" charset="0"/>
        </a:defRPr>
      </a:lvl2pPr>
      <a:lvl3pPr algn="ctr" rtl="0" eaLnBrk="0" fontAlgn="base" hangingPunct="0">
        <a:spcBef>
          <a:spcPct val="0"/>
        </a:spcBef>
        <a:spcAft>
          <a:spcPct val="0"/>
        </a:spcAft>
        <a:defRPr sz="1600">
          <a:solidFill>
            <a:schemeClr val="tx2"/>
          </a:solidFill>
          <a:latin typeface="Arial Narrow" pitchFamily="34" charset="0"/>
        </a:defRPr>
      </a:lvl3pPr>
      <a:lvl4pPr algn="ctr" rtl="0" eaLnBrk="0" fontAlgn="base" hangingPunct="0">
        <a:spcBef>
          <a:spcPct val="0"/>
        </a:spcBef>
        <a:spcAft>
          <a:spcPct val="0"/>
        </a:spcAft>
        <a:defRPr sz="1600">
          <a:solidFill>
            <a:schemeClr val="tx2"/>
          </a:solidFill>
          <a:latin typeface="Arial Narrow" pitchFamily="34" charset="0"/>
        </a:defRPr>
      </a:lvl4pPr>
      <a:lvl5pPr algn="ctr" rtl="0" eaLnBrk="0" fontAlgn="base" hangingPunct="0">
        <a:spcBef>
          <a:spcPct val="0"/>
        </a:spcBef>
        <a:spcAft>
          <a:spcPct val="0"/>
        </a:spcAft>
        <a:defRPr sz="1600">
          <a:solidFill>
            <a:schemeClr val="tx2"/>
          </a:solidFill>
          <a:latin typeface="Arial Narrow" pitchFamily="34" charset="0"/>
        </a:defRPr>
      </a:lvl5pPr>
      <a:lvl6pPr marL="457200" algn="ctr" rtl="0" eaLnBrk="0" fontAlgn="base" hangingPunct="0">
        <a:spcBef>
          <a:spcPct val="0"/>
        </a:spcBef>
        <a:spcAft>
          <a:spcPct val="0"/>
        </a:spcAft>
        <a:defRPr sz="1600">
          <a:solidFill>
            <a:schemeClr val="tx2"/>
          </a:solidFill>
          <a:latin typeface="Arial Narrow" pitchFamily="34" charset="0"/>
        </a:defRPr>
      </a:lvl6pPr>
      <a:lvl7pPr marL="914400" algn="ctr" rtl="0" eaLnBrk="0" fontAlgn="base" hangingPunct="0">
        <a:spcBef>
          <a:spcPct val="0"/>
        </a:spcBef>
        <a:spcAft>
          <a:spcPct val="0"/>
        </a:spcAft>
        <a:defRPr sz="1600">
          <a:solidFill>
            <a:schemeClr val="tx2"/>
          </a:solidFill>
          <a:latin typeface="Arial Narrow" pitchFamily="34" charset="0"/>
        </a:defRPr>
      </a:lvl7pPr>
      <a:lvl8pPr marL="1371600" algn="ctr" rtl="0" eaLnBrk="0" fontAlgn="base" hangingPunct="0">
        <a:spcBef>
          <a:spcPct val="0"/>
        </a:spcBef>
        <a:spcAft>
          <a:spcPct val="0"/>
        </a:spcAft>
        <a:defRPr sz="1600">
          <a:solidFill>
            <a:schemeClr val="tx2"/>
          </a:solidFill>
          <a:latin typeface="Arial Narrow" pitchFamily="34" charset="0"/>
        </a:defRPr>
      </a:lvl8pPr>
      <a:lvl9pPr marL="1828800" algn="ctr" rtl="0" eaLnBrk="0" fontAlgn="base" hangingPunct="0">
        <a:spcBef>
          <a:spcPct val="0"/>
        </a:spcBef>
        <a:spcAft>
          <a:spcPct val="0"/>
        </a:spcAft>
        <a:defRPr sz="1600">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E4F7A7-20A0-4BD6-93B9-514B7D9124C8}" type="datetimeFigureOut">
              <a:rPr lang="fr-FR" smtClean="0"/>
              <a:pPr/>
              <a:t>23/11/2007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C5085-D510-4998-BE9C-DD11F262A8D0}"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E7B079-1567-49CA-9595-1124C47C4CD2}" type="datetimeFigureOut">
              <a:rPr lang="fr-FR" smtClean="0"/>
              <a:pPr/>
              <a:t>23/11/2007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503F2-C522-45E9-8BB2-043AC6CFE988}"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82C97A-8A50-40CE-AB79-1F7645F700D3}" type="datetimeFigureOut">
              <a:rPr lang="fr-FR" smtClean="0"/>
              <a:pPr/>
              <a:t>23/11/2007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6F474-AB31-48CE-BF1A-7BD7D35FBFC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Feuille_Microsoft_Office_Excel_97-200315.xls"/><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oleObject" Target="../embeddings/Feuille_Microsoft_Office_Excel_97-200316.xls"/></Relationships>
</file>

<file path=ppt/slides/_rels/slide100.xml.rels><?xml version="1.0" encoding="UTF-8" standalone="yes"?>
<Relationships xmlns="http://schemas.openxmlformats.org/package/2006/relationships"><Relationship Id="rId3" Type="http://schemas.openxmlformats.org/officeDocument/2006/relationships/oleObject" Target="../embeddings/Feuille_Microsoft_Office_Excel_97-2003199.xls"/><Relationship Id="rId2" Type="http://schemas.openxmlformats.org/officeDocument/2006/relationships/slideLayout" Target="../slideLayouts/slideLayout7.xml"/><Relationship Id="rId1" Type="http://schemas.openxmlformats.org/officeDocument/2006/relationships/vmlDrawing" Target="../drawings/vmlDrawing93.vml"/><Relationship Id="rId4" Type="http://schemas.openxmlformats.org/officeDocument/2006/relationships/oleObject" Target="../embeddings/Feuille_Microsoft_Office_Excel_97-2003200.xls"/></Relationships>
</file>

<file path=ppt/slides/_rels/slide101.xml.rels><?xml version="1.0" encoding="UTF-8" standalone="yes"?>
<Relationships xmlns="http://schemas.openxmlformats.org/package/2006/relationships"><Relationship Id="rId3" Type="http://schemas.openxmlformats.org/officeDocument/2006/relationships/oleObject" Target="../embeddings/Feuille_Microsoft_Office_Excel_97-2003201.xls"/><Relationship Id="rId2" Type="http://schemas.openxmlformats.org/officeDocument/2006/relationships/slideLayout" Target="../slideLayouts/slideLayout7.xml"/><Relationship Id="rId1" Type="http://schemas.openxmlformats.org/officeDocument/2006/relationships/vmlDrawing" Target="../drawings/vmlDrawing94.vml"/><Relationship Id="rId4" Type="http://schemas.openxmlformats.org/officeDocument/2006/relationships/oleObject" Target="../embeddings/Feuille_Microsoft_Office_Excel_97-2003202.xls"/></Relationships>
</file>

<file path=ppt/slides/_rels/slide102.xml.rels><?xml version="1.0" encoding="UTF-8" standalone="yes"?>
<Relationships xmlns="http://schemas.openxmlformats.org/package/2006/relationships"><Relationship Id="rId3" Type="http://schemas.openxmlformats.org/officeDocument/2006/relationships/oleObject" Target="../embeddings/Feuille_Microsoft_Office_Excel_97-2003203.xls"/><Relationship Id="rId2" Type="http://schemas.openxmlformats.org/officeDocument/2006/relationships/slideLayout" Target="../slideLayouts/slideLayout7.xml"/><Relationship Id="rId1" Type="http://schemas.openxmlformats.org/officeDocument/2006/relationships/vmlDrawing" Target="../drawings/vmlDrawing95.vml"/><Relationship Id="rId4" Type="http://schemas.openxmlformats.org/officeDocument/2006/relationships/oleObject" Target="../embeddings/Feuille_Microsoft_Office_Excel_97-2003204.xls"/></Relationships>
</file>

<file path=ppt/slides/_rels/slide103.xml.rels><?xml version="1.0" encoding="UTF-8" standalone="yes"?>
<Relationships xmlns="http://schemas.openxmlformats.org/package/2006/relationships"><Relationship Id="rId3" Type="http://schemas.openxmlformats.org/officeDocument/2006/relationships/oleObject" Target="../embeddings/Feuille_Microsoft_Office_Excel_97-2003205.xls"/><Relationship Id="rId2" Type="http://schemas.openxmlformats.org/officeDocument/2006/relationships/slideLayout" Target="../slideLayouts/slideLayout7.xml"/><Relationship Id="rId1" Type="http://schemas.openxmlformats.org/officeDocument/2006/relationships/vmlDrawing" Target="../drawings/vmlDrawing96.vml"/><Relationship Id="rId4" Type="http://schemas.openxmlformats.org/officeDocument/2006/relationships/oleObject" Target="../embeddings/Feuille_Microsoft_Office_Excel_97-2003206.xls"/></Relationships>
</file>

<file path=ppt/slides/_rels/slide104.xml.rels><?xml version="1.0" encoding="UTF-8" standalone="yes"?>
<Relationships xmlns="http://schemas.openxmlformats.org/package/2006/relationships"><Relationship Id="rId3" Type="http://schemas.openxmlformats.org/officeDocument/2006/relationships/oleObject" Target="../embeddings/Feuille_Microsoft_Office_Excel_97-2003207.xls"/><Relationship Id="rId2" Type="http://schemas.openxmlformats.org/officeDocument/2006/relationships/slideLayout" Target="../slideLayouts/slideLayout7.xml"/><Relationship Id="rId1" Type="http://schemas.openxmlformats.org/officeDocument/2006/relationships/vmlDrawing" Target="../drawings/vmlDrawing97.vml"/><Relationship Id="rId4" Type="http://schemas.openxmlformats.org/officeDocument/2006/relationships/oleObject" Target="../embeddings/Feuille_Microsoft_Office_Excel_97-2003208.xls"/></Relationships>
</file>

<file path=ppt/slides/_rels/slide105.xml.rels><?xml version="1.0" encoding="UTF-8" standalone="yes"?>
<Relationships xmlns="http://schemas.openxmlformats.org/package/2006/relationships"><Relationship Id="rId3" Type="http://schemas.openxmlformats.org/officeDocument/2006/relationships/oleObject" Target="../embeddings/Feuille_Microsoft_Office_Excel_97-2003209.xls"/><Relationship Id="rId2" Type="http://schemas.openxmlformats.org/officeDocument/2006/relationships/slideLayout" Target="../slideLayouts/slideLayout7.xml"/><Relationship Id="rId1" Type="http://schemas.openxmlformats.org/officeDocument/2006/relationships/vmlDrawing" Target="../drawings/vmlDrawing98.vml"/><Relationship Id="rId4" Type="http://schemas.openxmlformats.org/officeDocument/2006/relationships/oleObject" Target="../embeddings/Feuille_Microsoft_Office_Excel_97-2003210.xls"/></Relationships>
</file>

<file path=ppt/slides/_rels/slide106.xml.rels><?xml version="1.0" encoding="UTF-8" standalone="yes"?>
<Relationships xmlns="http://schemas.openxmlformats.org/package/2006/relationships"><Relationship Id="rId3" Type="http://schemas.openxmlformats.org/officeDocument/2006/relationships/oleObject" Target="../embeddings/Feuille_Microsoft_Office_Excel_97-2003211.xls"/><Relationship Id="rId2" Type="http://schemas.openxmlformats.org/officeDocument/2006/relationships/slideLayout" Target="../slideLayouts/slideLayout7.xml"/><Relationship Id="rId1" Type="http://schemas.openxmlformats.org/officeDocument/2006/relationships/vmlDrawing" Target="../drawings/vmlDrawing99.vml"/><Relationship Id="rId4" Type="http://schemas.openxmlformats.org/officeDocument/2006/relationships/oleObject" Target="../embeddings/Feuille_Microsoft_Office_Excel_97-2003212.xls"/></Relationships>
</file>

<file path=ppt/slides/_rels/slide107.xml.rels><?xml version="1.0" encoding="UTF-8" standalone="yes"?>
<Relationships xmlns="http://schemas.openxmlformats.org/package/2006/relationships"><Relationship Id="rId3" Type="http://schemas.openxmlformats.org/officeDocument/2006/relationships/oleObject" Target="../embeddings/Feuille_Microsoft_Office_Excel_97-2003213.xls"/><Relationship Id="rId2" Type="http://schemas.openxmlformats.org/officeDocument/2006/relationships/slideLayout" Target="../slideLayouts/slideLayout7.xml"/><Relationship Id="rId1" Type="http://schemas.openxmlformats.org/officeDocument/2006/relationships/vmlDrawing" Target="../drawings/vmlDrawing100.vml"/><Relationship Id="rId4" Type="http://schemas.openxmlformats.org/officeDocument/2006/relationships/oleObject" Target="../embeddings/Feuille_Microsoft_Office_Excel_97-2003214.xls"/></Relationships>
</file>

<file path=ppt/slides/_rels/slide108.xml.rels><?xml version="1.0" encoding="UTF-8" standalone="yes"?>
<Relationships xmlns="http://schemas.openxmlformats.org/package/2006/relationships"><Relationship Id="rId3" Type="http://schemas.openxmlformats.org/officeDocument/2006/relationships/oleObject" Target="../embeddings/Feuille_Microsoft_Office_Excel_97-2003215.xls"/><Relationship Id="rId2" Type="http://schemas.openxmlformats.org/officeDocument/2006/relationships/slideLayout" Target="../slideLayouts/slideLayout7.xml"/><Relationship Id="rId1" Type="http://schemas.openxmlformats.org/officeDocument/2006/relationships/vmlDrawing" Target="../drawings/vmlDrawing101.v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Feuille_Microsoft_Office_Excel_97-2003216.xls"/><Relationship Id="rId2" Type="http://schemas.openxmlformats.org/officeDocument/2006/relationships/slideLayout" Target="../slideLayouts/slideLayout7.xml"/><Relationship Id="rId1" Type="http://schemas.openxmlformats.org/officeDocument/2006/relationships/vmlDrawing" Target="../drawings/vmlDrawing102.vml"/><Relationship Id="rId4" Type="http://schemas.openxmlformats.org/officeDocument/2006/relationships/oleObject" Target="../embeddings/Feuille_Microsoft_Office_Excel_97-2003217.xls"/></Relationships>
</file>

<file path=ppt/slides/_rels/slide11.xml.rels><?xml version="1.0" encoding="UTF-8" standalone="yes"?>
<Relationships xmlns="http://schemas.openxmlformats.org/package/2006/relationships"><Relationship Id="rId3" Type="http://schemas.openxmlformats.org/officeDocument/2006/relationships/oleObject" Target="../embeddings/Feuille_Microsoft_Office_Excel_97-200317.xls"/><Relationship Id="rId2" Type="http://schemas.openxmlformats.org/officeDocument/2006/relationships/slideLayout" Target="../slideLayouts/slideLayout12.xml"/><Relationship Id="rId1" Type="http://schemas.openxmlformats.org/officeDocument/2006/relationships/vmlDrawing" Target="../drawings/vmlDrawing9.vml"/><Relationship Id="rId5" Type="http://schemas.openxmlformats.org/officeDocument/2006/relationships/oleObject" Target="../embeddings/Feuille_Microsoft_Office_Excel_97-200319.xls"/><Relationship Id="rId4" Type="http://schemas.openxmlformats.org/officeDocument/2006/relationships/oleObject" Target="../embeddings/Feuille_Microsoft_Office_Excel_97-200318.xls"/></Relationships>
</file>

<file path=ppt/slides/_rels/slide110.xml.rels><?xml version="1.0" encoding="UTF-8" standalone="yes"?>
<Relationships xmlns="http://schemas.openxmlformats.org/package/2006/relationships"><Relationship Id="rId3" Type="http://schemas.openxmlformats.org/officeDocument/2006/relationships/oleObject" Target="../embeddings/Feuille_Microsoft_Office_Excel_97-2003218.xls"/><Relationship Id="rId2" Type="http://schemas.openxmlformats.org/officeDocument/2006/relationships/slideLayout" Target="../slideLayouts/slideLayout7.xml"/><Relationship Id="rId1" Type="http://schemas.openxmlformats.org/officeDocument/2006/relationships/vmlDrawing" Target="../drawings/vmlDrawing103.vml"/><Relationship Id="rId4" Type="http://schemas.openxmlformats.org/officeDocument/2006/relationships/oleObject" Target="../embeddings/Feuille_Microsoft_Office_Excel_97-2003219.xls"/></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oleObject" Target="../embeddings/Feuille_Microsoft_Office_Excel_97-200322.xls"/><Relationship Id="rId5" Type="http://schemas.openxmlformats.org/officeDocument/2006/relationships/oleObject" Target="../embeddings/Feuille_Microsoft_Office_Excel_97-200321.xls"/><Relationship Id="rId4" Type="http://schemas.openxmlformats.org/officeDocument/2006/relationships/oleObject" Target="../embeddings/Feuille_Microsoft_Office_Excel_97-200320.xls"/></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oleObject" Target="../embeddings/Feuille_Microsoft_Office_Excel_97-200325.xls"/><Relationship Id="rId5" Type="http://schemas.openxmlformats.org/officeDocument/2006/relationships/oleObject" Target="../embeddings/Feuille_Microsoft_Office_Excel_97-200324.xls"/><Relationship Id="rId4" Type="http://schemas.openxmlformats.org/officeDocument/2006/relationships/oleObject" Target="../embeddings/Feuille_Microsoft_Office_Excel_97-200323.xls"/></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mlDrawing" Target="../drawings/vmlDrawing12.vml"/><Relationship Id="rId5" Type="http://schemas.openxmlformats.org/officeDocument/2006/relationships/oleObject" Target="../embeddings/Feuille_Microsoft_Office_Excel_97-200327.xls"/><Relationship Id="rId4" Type="http://schemas.openxmlformats.org/officeDocument/2006/relationships/oleObject" Target="../embeddings/Feuille_Microsoft_Office_Excel_97-200326.xls"/></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mlDrawing" Target="../drawings/vmlDrawing13.vml"/><Relationship Id="rId5" Type="http://schemas.openxmlformats.org/officeDocument/2006/relationships/oleObject" Target="../embeddings/Feuille_Microsoft_Office_Excel_97-200329.xls"/><Relationship Id="rId4" Type="http://schemas.openxmlformats.org/officeDocument/2006/relationships/oleObject" Target="../embeddings/Feuille_Microsoft_Office_Excel_97-200328.xls"/></Relationships>
</file>

<file path=ppt/slides/_rels/slide16.xml.rels><?xml version="1.0" encoding="UTF-8" standalone="yes"?>
<Relationships xmlns="http://schemas.openxmlformats.org/package/2006/relationships"><Relationship Id="rId3" Type="http://schemas.openxmlformats.org/officeDocument/2006/relationships/oleObject" Target="../embeddings/Feuille_Microsoft_Office_Excel_97-200330.xls"/><Relationship Id="rId2" Type="http://schemas.openxmlformats.org/officeDocument/2006/relationships/slideLayout" Target="../slideLayouts/slideLayout12.xml"/><Relationship Id="rId1" Type="http://schemas.openxmlformats.org/officeDocument/2006/relationships/vmlDrawing" Target="../drawings/vmlDrawing14.vml"/><Relationship Id="rId5" Type="http://schemas.openxmlformats.org/officeDocument/2006/relationships/oleObject" Target="../embeddings/Feuille_Microsoft_Office_Excel_97-200332.xls"/><Relationship Id="rId4" Type="http://schemas.openxmlformats.org/officeDocument/2006/relationships/oleObject" Target="../embeddings/Feuille_Microsoft_Office_Excel_97-200331.xls"/></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15.vml"/><Relationship Id="rId6" Type="http://schemas.openxmlformats.org/officeDocument/2006/relationships/oleObject" Target="../embeddings/Feuille_Microsoft_Office_Excel_97-200335.xls"/><Relationship Id="rId5" Type="http://schemas.openxmlformats.org/officeDocument/2006/relationships/oleObject" Target="../embeddings/Feuille_Microsoft_Office_Excel_97-200334.xls"/><Relationship Id="rId4" Type="http://schemas.openxmlformats.org/officeDocument/2006/relationships/oleObject" Target="../embeddings/Feuille_Microsoft_Office_Excel_97-200333.xls"/></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16.vml"/><Relationship Id="rId6" Type="http://schemas.openxmlformats.org/officeDocument/2006/relationships/oleObject" Target="../embeddings/Feuille_Microsoft_Office_Excel_97-200338.xls"/><Relationship Id="rId5" Type="http://schemas.openxmlformats.org/officeDocument/2006/relationships/oleObject" Target="../embeddings/Feuille_Microsoft_Office_Excel_97-200337.xls"/><Relationship Id="rId4" Type="http://schemas.openxmlformats.org/officeDocument/2006/relationships/oleObject" Target="../embeddings/Feuille_Microsoft_Office_Excel_97-200336.xls"/></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17.vml"/><Relationship Id="rId5" Type="http://schemas.openxmlformats.org/officeDocument/2006/relationships/oleObject" Target="../embeddings/Feuille_Microsoft_Office_Excel_97-200340.xls"/><Relationship Id="rId4" Type="http://schemas.openxmlformats.org/officeDocument/2006/relationships/oleObject" Target="../embeddings/Feuille_Microsoft_Office_Excel_97-200339.xls"/></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mlDrawing" Target="../drawings/vmlDrawing18.vml"/><Relationship Id="rId5" Type="http://schemas.openxmlformats.org/officeDocument/2006/relationships/oleObject" Target="../embeddings/Feuille_Microsoft_Office_Excel_97-200342.xls"/><Relationship Id="rId4" Type="http://schemas.openxmlformats.org/officeDocument/2006/relationships/oleObject" Target="../embeddings/Feuille_Microsoft_Office_Excel_97-200341.xls"/></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mlDrawing" Target="../drawings/vmlDrawing19.vml"/><Relationship Id="rId6" Type="http://schemas.openxmlformats.org/officeDocument/2006/relationships/oleObject" Target="../embeddings/Feuille_Microsoft_Office_Excel_97-200345.xls"/><Relationship Id="rId5" Type="http://schemas.openxmlformats.org/officeDocument/2006/relationships/oleObject" Target="../embeddings/Feuille_Microsoft_Office_Excel_97-200344.xls"/><Relationship Id="rId4" Type="http://schemas.openxmlformats.org/officeDocument/2006/relationships/oleObject" Target="../embeddings/Feuille_Microsoft_Office_Excel_97-200343.xls"/></Relationships>
</file>

<file path=ppt/slides/_rels/slide22.xml.rels><?xml version="1.0" encoding="UTF-8" standalone="yes"?>
<Relationships xmlns="http://schemas.openxmlformats.org/package/2006/relationships"><Relationship Id="rId3" Type="http://schemas.openxmlformats.org/officeDocument/2006/relationships/oleObject" Target="../embeddings/Feuille_Microsoft_Office_Excel_97-200346.xls"/><Relationship Id="rId2" Type="http://schemas.openxmlformats.org/officeDocument/2006/relationships/slideLayout" Target="../slideLayouts/slideLayout12.xml"/><Relationship Id="rId1" Type="http://schemas.openxmlformats.org/officeDocument/2006/relationships/vmlDrawing" Target="../drawings/vmlDrawing20.vml"/></Relationships>
</file>

<file path=ppt/slides/_rels/slide23.xml.rels><?xml version="1.0" encoding="UTF-8" standalone="yes"?>
<Relationships xmlns="http://schemas.openxmlformats.org/package/2006/relationships"><Relationship Id="rId3" Type="http://schemas.openxmlformats.org/officeDocument/2006/relationships/oleObject" Target="../embeddings/Feuille_Microsoft_Office_Excel_97-200347.xls"/><Relationship Id="rId2" Type="http://schemas.openxmlformats.org/officeDocument/2006/relationships/slideLayout" Target="../slideLayouts/slideLayout12.xml"/><Relationship Id="rId1" Type="http://schemas.openxmlformats.org/officeDocument/2006/relationships/vmlDrawing" Target="../drawings/vmlDrawing21.vml"/></Relationships>
</file>

<file path=ppt/slides/_rels/slide24.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Feuille_Microsoft_Office_Excel_97-200348.xls"/><Relationship Id="rId2" Type="http://schemas.openxmlformats.org/officeDocument/2006/relationships/slideLayout" Target="../slideLayouts/slideLayout2.xml"/><Relationship Id="rId1" Type="http://schemas.openxmlformats.org/officeDocument/2006/relationships/vmlDrawing" Target="../drawings/vmlDrawing22.vml"/></Relationships>
</file>

<file path=ppt/slides/_rels/slide26.xml.rels><?xml version="1.0" encoding="UTF-8" standalone="yes"?>
<Relationships xmlns="http://schemas.openxmlformats.org/package/2006/relationships"><Relationship Id="rId3" Type="http://schemas.openxmlformats.org/officeDocument/2006/relationships/oleObject" Target="../embeddings/Feuille_Microsoft_Office_Excel_97-200349.xls"/><Relationship Id="rId2" Type="http://schemas.openxmlformats.org/officeDocument/2006/relationships/slideLayout" Target="../slideLayouts/slideLayout7.xml"/><Relationship Id="rId1" Type="http://schemas.openxmlformats.org/officeDocument/2006/relationships/vmlDrawing" Target="../drawings/vmlDrawing23.vml"/></Relationships>
</file>

<file path=ppt/slides/_rels/slide27.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Feuille_Microsoft_Office_Excel_97-200350.xls"/><Relationship Id="rId2" Type="http://schemas.openxmlformats.org/officeDocument/2006/relationships/slideLayout" Target="../slideLayouts/slideLayout7.xml"/><Relationship Id="rId1" Type="http://schemas.openxmlformats.org/officeDocument/2006/relationships/vmlDrawing" Target="../drawings/vmlDrawing24.vml"/><Relationship Id="rId4" Type="http://schemas.openxmlformats.org/officeDocument/2006/relationships/oleObject" Target="../embeddings/Feuille_Microsoft_Office_Excel_97-200351.xls"/></Relationships>
</file>

<file path=ppt/slides/_rels/slide3.xml.rels><?xml version="1.0" encoding="UTF-8" standalone="yes"?>
<Relationships xmlns="http://schemas.openxmlformats.org/package/2006/relationships"><Relationship Id="rId3" Type="http://schemas.openxmlformats.org/officeDocument/2006/relationships/oleObject" Target="../embeddings/Feuille_Microsoft_Office_Excel_97-20031.xls"/><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Feuille_Microsoft_Office_Excel_97-20032.xls"/></Relationships>
</file>

<file path=ppt/slides/_rels/slide30.xml.rels><?xml version="1.0" encoding="UTF-8" standalone="yes"?>
<Relationships xmlns="http://schemas.openxmlformats.org/package/2006/relationships"><Relationship Id="rId3" Type="http://schemas.openxmlformats.org/officeDocument/2006/relationships/oleObject" Target="../embeddings/Feuille_Microsoft_Office_Excel_97-200352.xls"/><Relationship Id="rId2" Type="http://schemas.openxmlformats.org/officeDocument/2006/relationships/slideLayout" Target="../slideLayouts/slideLayout7.xml"/><Relationship Id="rId1" Type="http://schemas.openxmlformats.org/officeDocument/2006/relationships/vmlDrawing" Target="../drawings/vmlDrawing25.vml"/><Relationship Id="rId4" Type="http://schemas.openxmlformats.org/officeDocument/2006/relationships/oleObject" Target="../embeddings/Feuille_Microsoft_Office_Excel_97-200353.xls"/></Relationships>
</file>

<file path=ppt/slides/_rels/slide31.xml.rels><?xml version="1.0" encoding="UTF-8" standalone="yes"?>
<Relationships xmlns="http://schemas.openxmlformats.org/package/2006/relationships"><Relationship Id="rId3" Type="http://schemas.openxmlformats.org/officeDocument/2006/relationships/oleObject" Target="../embeddings/Feuille_Microsoft_Office_Excel_97-200354.xls"/><Relationship Id="rId2" Type="http://schemas.openxmlformats.org/officeDocument/2006/relationships/slideLayout" Target="../slideLayouts/slideLayout7.xml"/><Relationship Id="rId1" Type="http://schemas.openxmlformats.org/officeDocument/2006/relationships/vmlDrawing" Target="../drawings/vmlDrawing26.vml"/><Relationship Id="rId4" Type="http://schemas.openxmlformats.org/officeDocument/2006/relationships/oleObject" Target="../embeddings/Feuille_Microsoft_Office_Excel_97-200355.xls"/></Relationships>
</file>

<file path=ppt/slides/_rels/slide32.xml.rels><?xml version="1.0" encoding="UTF-8" standalone="yes"?>
<Relationships xmlns="http://schemas.openxmlformats.org/package/2006/relationships"><Relationship Id="rId3" Type="http://schemas.openxmlformats.org/officeDocument/2006/relationships/oleObject" Target="../embeddings/Feuille_Microsoft_Office_Excel_97-200356.xls"/><Relationship Id="rId2" Type="http://schemas.openxmlformats.org/officeDocument/2006/relationships/slideLayout" Target="../slideLayouts/slideLayout7.xml"/><Relationship Id="rId1" Type="http://schemas.openxmlformats.org/officeDocument/2006/relationships/vmlDrawing" Target="../drawings/vmlDrawing27.vml"/><Relationship Id="rId4" Type="http://schemas.openxmlformats.org/officeDocument/2006/relationships/oleObject" Target="../embeddings/Feuille_Microsoft_Office_Excel_97-200357.xls"/></Relationships>
</file>

<file path=ppt/slides/_rels/slide33.xml.rels><?xml version="1.0" encoding="UTF-8" standalone="yes"?>
<Relationships xmlns="http://schemas.openxmlformats.org/package/2006/relationships"><Relationship Id="rId3" Type="http://schemas.openxmlformats.org/officeDocument/2006/relationships/oleObject" Target="../embeddings/Feuille_Microsoft_Office_Excel_97-200358.xls"/><Relationship Id="rId2" Type="http://schemas.openxmlformats.org/officeDocument/2006/relationships/slideLayout" Target="../slideLayouts/slideLayout7.xml"/><Relationship Id="rId1" Type="http://schemas.openxmlformats.org/officeDocument/2006/relationships/vmlDrawing" Target="../drawings/vmlDrawing28.vml"/><Relationship Id="rId4" Type="http://schemas.openxmlformats.org/officeDocument/2006/relationships/oleObject" Target="../embeddings/Feuille_Microsoft_Office_Excel_97-200359.xls"/></Relationships>
</file>

<file path=ppt/slides/_rels/slide34.xml.rels><?xml version="1.0" encoding="UTF-8" standalone="yes"?>
<Relationships xmlns="http://schemas.openxmlformats.org/package/2006/relationships"><Relationship Id="rId3" Type="http://schemas.openxmlformats.org/officeDocument/2006/relationships/oleObject" Target="../embeddings/Feuille_Microsoft_Office_Excel_97-200360.xls"/><Relationship Id="rId2" Type="http://schemas.openxmlformats.org/officeDocument/2006/relationships/slideLayout" Target="../slideLayouts/slideLayout7.xml"/><Relationship Id="rId1" Type="http://schemas.openxmlformats.org/officeDocument/2006/relationships/vmlDrawing" Target="../drawings/vmlDrawing29.vml"/><Relationship Id="rId4" Type="http://schemas.openxmlformats.org/officeDocument/2006/relationships/oleObject" Target="../embeddings/Feuille_Microsoft_Office_Excel_97-200361.xls"/></Relationships>
</file>

<file path=ppt/slides/_rels/slide35.xml.rels><?xml version="1.0" encoding="UTF-8" standalone="yes"?>
<Relationships xmlns="http://schemas.openxmlformats.org/package/2006/relationships"><Relationship Id="rId3" Type="http://schemas.openxmlformats.org/officeDocument/2006/relationships/oleObject" Target="../embeddings/Feuille_Microsoft_Office_Excel_97-200362.xls"/><Relationship Id="rId2" Type="http://schemas.openxmlformats.org/officeDocument/2006/relationships/slideLayout" Target="../slideLayouts/slideLayout7.xml"/><Relationship Id="rId1" Type="http://schemas.openxmlformats.org/officeDocument/2006/relationships/vmlDrawing" Target="../drawings/vmlDrawing30.vml"/><Relationship Id="rId4" Type="http://schemas.openxmlformats.org/officeDocument/2006/relationships/oleObject" Target="../embeddings/Feuille_Microsoft_Office_Excel_97-200363.xls"/></Relationships>
</file>

<file path=ppt/slides/_rels/slide36.xml.rels><?xml version="1.0" encoding="UTF-8" standalone="yes"?>
<Relationships xmlns="http://schemas.openxmlformats.org/package/2006/relationships"><Relationship Id="rId3" Type="http://schemas.openxmlformats.org/officeDocument/2006/relationships/oleObject" Target="../embeddings/Feuille_Microsoft_Office_Excel_97-200364.xls"/><Relationship Id="rId2" Type="http://schemas.openxmlformats.org/officeDocument/2006/relationships/slideLayout" Target="../slideLayouts/slideLayout7.xml"/><Relationship Id="rId1" Type="http://schemas.openxmlformats.org/officeDocument/2006/relationships/vmlDrawing" Target="../drawings/vmlDrawing31.vml"/><Relationship Id="rId4" Type="http://schemas.openxmlformats.org/officeDocument/2006/relationships/oleObject" Target="../embeddings/Feuille_Microsoft_Office_Excel_97-200365.xls"/></Relationships>
</file>

<file path=ppt/slides/_rels/slide37.xml.rels><?xml version="1.0" encoding="UTF-8" standalone="yes"?>
<Relationships xmlns="http://schemas.openxmlformats.org/package/2006/relationships"><Relationship Id="rId3" Type="http://schemas.openxmlformats.org/officeDocument/2006/relationships/oleObject" Target="../embeddings/Feuille_Microsoft_Office_Excel_97-200366.xls"/><Relationship Id="rId2" Type="http://schemas.openxmlformats.org/officeDocument/2006/relationships/slideLayout" Target="../slideLayouts/slideLayout7.xml"/><Relationship Id="rId1" Type="http://schemas.openxmlformats.org/officeDocument/2006/relationships/vmlDrawing" Target="../drawings/vmlDrawing32.vml"/><Relationship Id="rId4" Type="http://schemas.openxmlformats.org/officeDocument/2006/relationships/oleObject" Target="../embeddings/Feuille_Microsoft_Office_Excel_97-200367.xls"/></Relationships>
</file>

<file path=ppt/slides/_rels/slide38.xml.rels><?xml version="1.0" encoding="UTF-8" standalone="yes"?>
<Relationships xmlns="http://schemas.openxmlformats.org/package/2006/relationships"><Relationship Id="rId3" Type="http://schemas.openxmlformats.org/officeDocument/2006/relationships/oleObject" Target="../embeddings/Feuille_Microsoft_Office_Excel_97-200368.xls"/><Relationship Id="rId2" Type="http://schemas.openxmlformats.org/officeDocument/2006/relationships/slideLayout" Target="../slideLayouts/slideLayout7.xml"/><Relationship Id="rId1" Type="http://schemas.openxmlformats.org/officeDocument/2006/relationships/vmlDrawing" Target="../drawings/vmlDrawing33.vml"/><Relationship Id="rId4" Type="http://schemas.openxmlformats.org/officeDocument/2006/relationships/oleObject" Target="../embeddings/Feuille_Microsoft_Office_Excel_97-200369.xls"/></Relationships>
</file>

<file path=ppt/slides/_rels/slide39.xml.rels><?xml version="1.0" encoding="UTF-8" standalone="yes"?>
<Relationships xmlns="http://schemas.openxmlformats.org/package/2006/relationships"><Relationship Id="rId3" Type="http://schemas.openxmlformats.org/officeDocument/2006/relationships/oleObject" Target="../embeddings/Feuille_Microsoft_Office_Excel_97-200370.xls"/><Relationship Id="rId2" Type="http://schemas.openxmlformats.org/officeDocument/2006/relationships/slideLayout" Target="../slideLayouts/slideLayout7.xml"/><Relationship Id="rId1" Type="http://schemas.openxmlformats.org/officeDocument/2006/relationships/vmlDrawing" Target="../drawings/vmlDrawing34.vml"/></Relationships>
</file>

<file path=ppt/slides/_rels/slide4.xml.rels><?xml version="1.0" encoding="UTF-8" standalone="yes"?>
<Relationships xmlns="http://schemas.openxmlformats.org/package/2006/relationships"><Relationship Id="rId3" Type="http://schemas.openxmlformats.org/officeDocument/2006/relationships/oleObject" Target="../embeddings/Feuille_Microsoft_Office_Excel_97-20033.xls"/><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oleObject" Target="../embeddings/Feuille_Microsoft_Office_Excel_97-20034.xls"/></Relationships>
</file>

<file path=ppt/slides/_rels/slide40.xml.rels><?xml version="1.0" encoding="UTF-8" standalone="yes"?>
<Relationships xmlns="http://schemas.openxmlformats.org/package/2006/relationships"><Relationship Id="rId3" Type="http://schemas.openxmlformats.org/officeDocument/2006/relationships/oleObject" Target="../embeddings/Feuille_Microsoft_Office_Excel_97-200371.xls"/><Relationship Id="rId2" Type="http://schemas.openxmlformats.org/officeDocument/2006/relationships/slideLayout" Target="../slideLayouts/slideLayout7.xml"/><Relationship Id="rId1" Type="http://schemas.openxmlformats.org/officeDocument/2006/relationships/vmlDrawing" Target="../drawings/vmlDrawing35.vml"/><Relationship Id="rId4" Type="http://schemas.openxmlformats.org/officeDocument/2006/relationships/oleObject" Target="../embeddings/Feuille_Microsoft_Office_Excel_97-200372.xls"/></Relationships>
</file>

<file path=ppt/slides/_rels/slide41.xml.rels><?xml version="1.0" encoding="UTF-8" standalone="yes"?>
<Relationships xmlns="http://schemas.openxmlformats.org/package/2006/relationships"><Relationship Id="rId3" Type="http://schemas.openxmlformats.org/officeDocument/2006/relationships/oleObject" Target="../embeddings/Feuille_Microsoft_Office_Excel_97-200373.xls"/><Relationship Id="rId2" Type="http://schemas.openxmlformats.org/officeDocument/2006/relationships/slideLayout" Target="../slideLayouts/slideLayout7.xml"/><Relationship Id="rId1" Type="http://schemas.openxmlformats.org/officeDocument/2006/relationships/vmlDrawing" Target="../drawings/vmlDrawing36.vml"/><Relationship Id="rId4" Type="http://schemas.openxmlformats.org/officeDocument/2006/relationships/oleObject" Target="../embeddings/Feuille_Microsoft_Office_Excel_97-200374.xls"/></Relationships>
</file>

<file path=ppt/slides/_rels/slide42.xml.rels><?xml version="1.0" encoding="UTF-8" standalone="yes"?>
<Relationships xmlns="http://schemas.openxmlformats.org/package/2006/relationships"><Relationship Id="rId3" Type="http://schemas.openxmlformats.org/officeDocument/2006/relationships/oleObject" Target="../embeddings/Feuille_Microsoft_Office_Excel_97-200375.xls"/><Relationship Id="rId2" Type="http://schemas.openxmlformats.org/officeDocument/2006/relationships/slideLayout" Target="../slideLayouts/slideLayout7.xml"/><Relationship Id="rId1" Type="http://schemas.openxmlformats.org/officeDocument/2006/relationships/vmlDrawing" Target="../drawings/vmlDrawing37.vml"/><Relationship Id="rId4" Type="http://schemas.openxmlformats.org/officeDocument/2006/relationships/oleObject" Target="../embeddings/Feuille_Microsoft_Office_Excel_97-200376.xls"/></Relationships>
</file>

<file path=ppt/slides/_rels/slide43.xml.rels><?xml version="1.0" encoding="UTF-8" standalone="yes"?>
<Relationships xmlns="http://schemas.openxmlformats.org/package/2006/relationships"><Relationship Id="rId3" Type="http://schemas.openxmlformats.org/officeDocument/2006/relationships/oleObject" Target="../embeddings/Feuille_Microsoft_Office_Excel_97-200377.xls"/><Relationship Id="rId2" Type="http://schemas.openxmlformats.org/officeDocument/2006/relationships/slideLayout" Target="../slideLayouts/slideLayout7.xml"/><Relationship Id="rId1" Type="http://schemas.openxmlformats.org/officeDocument/2006/relationships/vmlDrawing" Target="../drawings/vmlDrawing38.vml"/><Relationship Id="rId4" Type="http://schemas.openxmlformats.org/officeDocument/2006/relationships/oleObject" Target="../embeddings/Feuille_Microsoft_Office_Excel_97-200378.xls"/></Relationships>
</file>

<file path=ppt/slides/_rels/slide44.xml.rels><?xml version="1.0" encoding="UTF-8" standalone="yes"?>
<Relationships xmlns="http://schemas.openxmlformats.org/package/2006/relationships"><Relationship Id="rId3" Type="http://schemas.openxmlformats.org/officeDocument/2006/relationships/oleObject" Target="../embeddings/Feuille_Microsoft_Office_Excel_97-200379.xls"/><Relationship Id="rId2" Type="http://schemas.openxmlformats.org/officeDocument/2006/relationships/slideLayout" Target="../slideLayouts/slideLayout7.xml"/><Relationship Id="rId1" Type="http://schemas.openxmlformats.org/officeDocument/2006/relationships/vmlDrawing" Target="../drawings/vmlDrawing39.vml"/><Relationship Id="rId4" Type="http://schemas.openxmlformats.org/officeDocument/2006/relationships/oleObject" Target="../embeddings/Feuille_Microsoft_Office_Excel_97-200380.xls"/></Relationships>
</file>

<file path=ppt/slides/_rels/slide45.xml.rels><?xml version="1.0" encoding="UTF-8" standalone="yes"?>
<Relationships xmlns="http://schemas.openxmlformats.org/package/2006/relationships"><Relationship Id="rId3" Type="http://schemas.openxmlformats.org/officeDocument/2006/relationships/oleObject" Target="../embeddings/Feuille_Microsoft_Office_Excel_97-200381.xls"/><Relationship Id="rId2" Type="http://schemas.openxmlformats.org/officeDocument/2006/relationships/slideLayout" Target="../slideLayouts/slideLayout7.xml"/><Relationship Id="rId1" Type="http://schemas.openxmlformats.org/officeDocument/2006/relationships/vmlDrawing" Target="../drawings/vmlDrawing40.vml"/><Relationship Id="rId4" Type="http://schemas.openxmlformats.org/officeDocument/2006/relationships/oleObject" Target="../embeddings/Feuille_Microsoft_Office_Excel_97-200382.xls"/></Relationships>
</file>

<file path=ppt/slides/_rels/slide46.xml.rels><?xml version="1.0" encoding="UTF-8" standalone="yes"?>
<Relationships xmlns="http://schemas.openxmlformats.org/package/2006/relationships"><Relationship Id="rId3" Type="http://schemas.openxmlformats.org/officeDocument/2006/relationships/oleObject" Target="../embeddings/Feuille_Microsoft_Office_Excel_97-200383.xls"/><Relationship Id="rId2" Type="http://schemas.openxmlformats.org/officeDocument/2006/relationships/slideLayout" Target="../slideLayouts/slideLayout7.xml"/><Relationship Id="rId1" Type="http://schemas.openxmlformats.org/officeDocument/2006/relationships/vmlDrawing" Target="../drawings/vmlDrawing41.vml"/><Relationship Id="rId4" Type="http://schemas.openxmlformats.org/officeDocument/2006/relationships/oleObject" Target="../embeddings/Feuille_Microsoft_Office_Excel_97-200384.xls"/></Relationships>
</file>

<file path=ppt/slides/_rels/slide47.xml.rels><?xml version="1.0" encoding="UTF-8" standalone="yes"?>
<Relationships xmlns="http://schemas.openxmlformats.org/package/2006/relationships"><Relationship Id="rId3" Type="http://schemas.openxmlformats.org/officeDocument/2006/relationships/oleObject" Target="../embeddings/Feuille_Microsoft_Office_Excel_97-200385.xls"/><Relationship Id="rId2" Type="http://schemas.openxmlformats.org/officeDocument/2006/relationships/slideLayout" Target="../slideLayouts/slideLayout7.xml"/><Relationship Id="rId1" Type="http://schemas.openxmlformats.org/officeDocument/2006/relationships/vmlDrawing" Target="../drawings/vmlDrawing42.vml"/><Relationship Id="rId4" Type="http://schemas.openxmlformats.org/officeDocument/2006/relationships/oleObject" Target="../embeddings/Feuille_Microsoft_Office_Excel_97-200386.xls"/></Relationships>
</file>

<file path=ppt/slides/_rels/slide48.xml.rels><?xml version="1.0" encoding="UTF-8" standalone="yes"?>
<Relationships xmlns="http://schemas.openxmlformats.org/package/2006/relationships"><Relationship Id="rId3" Type="http://schemas.openxmlformats.org/officeDocument/2006/relationships/oleObject" Target="../embeddings/Feuille_Microsoft_Office_Excel_97-200387.xls"/><Relationship Id="rId2" Type="http://schemas.openxmlformats.org/officeDocument/2006/relationships/slideLayout" Target="../slideLayouts/slideLayout7.xml"/><Relationship Id="rId1" Type="http://schemas.openxmlformats.org/officeDocument/2006/relationships/vmlDrawing" Target="../drawings/vmlDrawing43.vml"/></Relationships>
</file>

<file path=ppt/slides/_rels/slide49.xml.rels><?xml version="1.0" encoding="UTF-8" standalone="yes"?>
<Relationships xmlns="http://schemas.openxmlformats.org/package/2006/relationships"><Relationship Id="rId3" Type="http://schemas.openxmlformats.org/officeDocument/2006/relationships/oleObject" Target="../embeddings/Feuille_Microsoft_Office_Excel_97-200388.xls"/><Relationship Id="rId2" Type="http://schemas.openxmlformats.org/officeDocument/2006/relationships/slideLayout" Target="../slideLayouts/slideLayout7.xml"/><Relationship Id="rId1" Type="http://schemas.openxmlformats.org/officeDocument/2006/relationships/vmlDrawing" Target="../drawings/vmlDrawing44.vml"/><Relationship Id="rId4" Type="http://schemas.openxmlformats.org/officeDocument/2006/relationships/oleObject" Target="../embeddings/Feuille_Microsoft_Office_Excel_97-200389.xls"/></Relationships>
</file>

<file path=ppt/slides/_rels/slide5.xml.rels><?xml version="1.0" encoding="UTF-8" standalone="yes"?>
<Relationships xmlns="http://schemas.openxmlformats.org/package/2006/relationships"><Relationship Id="rId3" Type="http://schemas.openxmlformats.org/officeDocument/2006/relationships/oleObject" Target="../embeddings/Feuille_Microsoft_Office_Excel_97-20035.xls"/><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oleObject" Target="../embeddings/Feuille_Microsoft_Office_Excel_97-20036.xls"/></Relationships>
</file>

<file path=ppt/slides/_rels/slide50.xml.rels><?xml version="1.0" encoding="UTF-8" standalone="yes"?>
<Relationships xmlns="http://schemas.openxmlformats.org/package/2006/relationships"><Relationship Id="rId3" Type="http://schemas.openxmlformats.org/officeDocument/2006/relationships/oleObject" Target="../embeddings/Feuille_Microsoft_Office_Excel_97-200390.xls"/><Relationship Id="rId2" Type="http://schemas.openxmlformats.org/officeDocument/2006/relationships/slideLayout" Target="../slideLayouts/slideLayout7.xml"/><Relationship Id="rId1" Type="http://schemas.openxmlformats.org/officeDocument/2006/relationships/vmlDrawing" Target="../drawings/vmlDrawing45.vml"/><Relationship Id="rId4" Type="http://schemas.openxmlformats.org/officeDocument/2006/relationships/oleObject" Target="../embeddings/Feuille_Microsoft_Office_Excel_97-200391.xls"/></Relationships>
</file>

<file path=ppt/slides/_rels/slide51.xml.rels><?xml version="1.0" encoding="UTF-8" standalone="yes"?>
<Relationships xmlns="http://schemas.openxmlformats.org/package/2006/relationships"><Relationship Id="rId3" Type="http://schemas.openxmlformats.org/officeDocument/2006/relationships/oleObject" Target="../embeddings/Feuille_Microsoft_Office_Excel_97-200392.xls"/><Relationship Id="rId2" Type="http://schemas.openxmlformats.org/officeDocument/2006/relationships/slideLayout" Target="../slideLayouts/slideLayout7.xml"/><Relationship Id="rId1" Type="http://schemas.openxmlformats.org/officeDocument/2006/relationships/vmlDrawing" Target="../drawings/vmlDrawing46.vml"/><Relationship Id="rId4" Type="http://schemas.openxmlformats.org/officeDocument/2006/relationships/oleObject" Target="../embeddings/Feuille_Microsoft_Office_Excel_97-200393.xls"/></Relationships>
</file>

<file path=ppt/slides/_rels/slide52.xml.rels><?xml version="1.0" encoding="UTF-8" standalone="yes"?>
<Relationships xmlns="http://schemas.openxmlformats.org/package/2006/relationships"><Relationship Id="rId3" Type="http://schemas.openxmlformats.org/officeDocument/2006/relationships/oleObject" Target="../embeddings/Feuille_Microsoft_Office_Excel_97-200394.xls"/><Relationship Id="rId2" Type="http://schemas.openxmlformats.org/officeDocument/2006/relationships/slideLayout" Target="../slideLayouts/slideLayout7.xml"/><Relationship Id="rId1" Type="http://schemas.openxmlformats.org/officeDocument/2006/relationships/vmlDrawing" Target="../drawings/vmlDrawing47.vml"/><Relationship Id="rId4" Type="http://schemas.openxmlformats.org/officeDocument/2006/relationships/oleObject" Target="../embeddings/Feuille_Microsoft_Office_Excel_97-200395.xls"/></Relationships>
</file>

<file path=ppt/slides/_rels/slide53.xml.rels><?xml version="1.0" encoding="UTF-8" standalone="yes"?>
<Relationships xmlns="http://schemas.openxmlformats.org/package/2006/relationships"><Relationship Id="rId3" Type="http://schemas.openxmlformats.org/officeDocument/2006/relationships/oleObject" Target="../embeddings/Feuille_Microsoft_Office_Excel_97-200396.xls"/><Relationship Id="rId2" Type="http://schemas.openxmlformats.org/officeDocument/2006/relationships/slideLayout" Target="../slideLayouts/slideLayout7.xml"/><Relationship Id="rId1" Type="http://schemas.openxmlformats.org/officeDocument/2006/relationships/vmlDrawing" Target="../drawings/vmlDrawing48.vml"/><Relationship Id="rId4" Type="http://schemas.openxmlformats.org/officeDocument/2006/relationships/oleObject" Target="../embeddings/Feuille_Microsoft_Office_Excel_97-200397.xls"/></Relationships>
</file>

<file path=ppt/slides/_rels/slide54.xml.rels><?xml version="1.0" encoding="UTF-8" standalone="yes"?>
<Relationships xmlns="http://schemas.openxmlformats.org/package/2006/relationships"><Relationship Id="rId3" Type="http://schemas.openxmlformats.org/officeDocument/2006/relationships/oleObject" Target="../embeddings/Feuille_Microsoft_Office_Excel_97-200398.xls"/><Relationship Id="rId2" Type="http://schemas.openxmlformats.org/officeDocument/2006/relationships/slideLayout" Target="../slideLayouts/slideLayout7.xml"/><Relationship Id="rId1" Type="http://schemas.openxmlformats.org/officeDocument/2006/relationships/vmlDrawing" Target="../drawings/vmlDrawing49.vml"/><Relationship Id="rId4" Type="http://schemas.openxmlformats.org/officeDocument/2006/relationships/oleObject" Target="../embeddings/Feuille_Microsoft_Office_Excel_97-200399.xls"/></Relationships>
</file>

<file path=ppt/slides/_rels/slide55.xml.rels><?xml version="1.0" encoding="UTF-8" standalone="yes"?>
<Relationships xmlns="http://schemas.openxmlformats.org/package/2006/relationships"><Relationship Id="rId3" Type="http://schemas.openxmlformats.org/officeDocument/2006/relationships/oleObject" Target="../embeddings/Feuille_Microsoft_Office_Excel_97-2003100.xls"/><Relationship Id="rId2" Type="http://schemas.openxmlformats.org/officeDocument/2006/relationships/slideLayout" Target="../slideLayouts/slideLayout7.xml"/><Relationship Id="rId1" Type="http://schemas.openxmlformats.org/officeDocument/2006/relationships/vmlDrawing" Target="../drawings/vmlDrawing50.vml"/><Relationship Id="rId4" Type="http://schemas.openxmlformats.org/officeDocument/2006/relationships/oleObject" Target="../embeddings/Feuille_Microsoft_Office_Excel_97-2003101.xls"/></Relationships>
</file>

<file path=ppt/slides/_rels/slide56.xml.rels><?xml version="1.0" encoding="UTF-8" standalone="yes"?>
<Relationships xmlns="http://schemas.openxmlformats.org/package/2006/relationships"><Relationship Id="rId3" Type="http://schemas.openxmlformats.org/officeDocument/2006/relationships/oleObject" Target="../embeddings/Feuille_Microsoft_Office_Excel_97-2003102.xls"/><Relationship Id="rId2" Type="http://schemas.openxmlformats.org/officeDocument/2006/relationships/slideLayout" Target="../slideLayouts/slideLayout7.xml"/><Relationship Id="rId1" Type="http://schemas.openxmlformats.org/officeDocument/2006/relationships/vmlDrawing" Target="../drawings/vmlDrawing51.vml"/><Relationship Id="rId5" Type="http://schemas.openxmlformats.org/officeDocument/2006/relationships/oleObject" Target="../embeddings/Feuille_Microsoft_Office_Excel_97-2003104.xls"/><Relationship Id="rId4" Type="http://schemas.openxmlformats.org/officeDocument/2006/relationships/oleObject" Target="../embeddings/Feuille_Microsoft_Office_Excel_97-2003103.xls"/></Relationships>
</file>

<file path=ppt/slides/_rels/slide57.xml.rels><?xml version="1.0" encoding="UTF-8" standalone="yes"?>
<Relationships xmlns="http://schemas.openxmlformats.org/package/2006/relationships"><Relationship Id="rId3" Type="http://schemas.openxmlformats.org/officeDocument/2006/relationships/oleObject" Target="../embeddings/Feuille_Microsoft_Office_Excel_97-2003105.xls"/><Relationship Id="rId2" Type="http://schemas.openxmlformats.org/officeDocument/2006/relationships/slideLayout" Target="../slideLayouts/slideLayout7.xml"/><Relationship Id="rId1" Type="http://schemas.openxmlformats.org/officeDocument/2006/relationships/vmlDrawing" Target="../drawings/vmlDrawing52.vml"/><Relationship Id="rId5" Type="http://schemas.openxmlformats.org/officeDocument/2006/relationships/oleObject" Target="../embeddings/Feuille_Microsoft_Office_Excel_97-2003107.xls"/><Relationship Id="rId4" Type="http://schemas.openxmlformats.org/officeDocument/2006/relationships/oleObject" Target="../embeddings/Feuille_Microsoft_Office_Excel_97-2003106.xls"/></Relationships>
</file>

<file path=ppt/slides/_rels/slide58.xml.rels><?xml version="1.0" encoding="UTF-8" standalone="yes"?>
<Relationships xmlns="http://schemas.openxmlformats.org/package/2006/relationships"><Relationship Id="rId3" Type="http://schemas.openxmlformats.org/officeDocument/2006/relationships/oleObject" Target="../embeddings/Feuille_Microsoft_Office_Excel_97-2003108.xls"/><Relationship Id="rId2" Type="http://schemas.openxmlformats.org/officeDocument/2006/relationships/slideLayout" Target="../slideLayouts/slideLayout7.xml"/><Relationship Id="rId1" Type="http://schemas.openxmlformats.org/officeDocument/2006/relationships/vmlDrawing" Target="../drawings/vmlDrawing53.vml"/><Relationship Id="rId5" Type="http://schemas.openxmlformats.org/officeDocument/2006/relationships/oleObject" Target="../embeddings/Feuille_Microsoft_Office_Excel_97-2003110.xls"/><Relationship Id="rId4" Type="http://schemas.openxmlformats.org/officeDocument/2006/relationships/oleObject" Target="../embeddings/Feuille_Microsoft_Office_Excel_97-2003109.xls"/></Relationships>
</file>

<file path=ppt/slides/_rels/slide59.xml.rels><?xml version="1.0" encoding="UTF-8" standalone="yes"?>
<Relationships xmlns="http://schemas.openxmlformats.org/package/2006/relationships"><Relationship Id="rId3" Type="http://schemas.openxmlformats.org/officeDocument/2006/relationships/oleObject" Target="../embeddings/Feuille_Microsoft_Office_Excel_97-2003111.xls"/><Relationship Id="rId2" Type="http://schemas.openxmlformats.org/officeDocument/2006/relationships/slideLayout" Target="../slideLayouts/slideLayout7.xml"/><Relationship Id="rId1" Type="http://schemas.openxmlformats.org/officeDocument/2006/relationships/vmlDrawing" Target="../drawings/vmlDrawing54.vml"/><Relationship Id="rId5" Type="http://schemas.openxmlformats.org/officeDocument/2006/relationships/oleObject" Target="../embeddings/Feuille_Microsoft_Office_Excel_97-2003113.xls"/><Relationship Id="rId4" Type="http://schemas.openxmlformats.org/officeDocument/2006/relationships/oleObject" Target="../embeddings/Feuille_Microsoft_Office_Excel_97-2003112.xls"/></Relationships>
</file>

<file path=ppt/slides/_rels/slide6.xml.rels><?xml version="1.0" encoding="UTF-8" standalone="yes"?>
<Relationships xmlns="http://schemas.openxmlformats.org/package/2006/relationships"><Relationship Id="rId3" Type="http://schemas.openxmlformats.org/officeDocument/2006/relationships/oleObject" Target="../embeddings/Feuille_Microsoft_Office_Excel_97-20037.xls"/><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oleObject" Target="../embeddings/Feuille_Microsoft_Office_Excel_97-20038.xls"/></Relationships>
</file>

<file path=ppt/slides/_rels/slide60.xml.rels><?xml version="1.0" encoding="UTF-8" standalone="yes"?>
<Relationships xmlns="http://schemas.openxmlformats.org/package/2006/relationships"><Relationship Id="rId3" Type="http://schemas.openxmlformats.org/officeDocument/2006/relationships/oleObject" Target="../embeddings/Feuille_Microsoft_Office_Excel_97-2003114.xls"/><Relationship Id="rId2" Type="http://schemas.openxmlformats.org/officeDocument/2006/relationships/slideLayout" Target="../slideLayouts/slideLayout7.xml"/><Relationship Id="rId1" Type="http://schemas.openxmlformats.org/officeDocument/2006/relationships/vmlDrawing" Target="../drawings/vmlDrawing55.vml"/><Relationship Id="rId5" Type="http://schemas.openxmlformats.org/officeDocument/2006/relationships/oleObject" Target="../embeddings/Feuille_Microsoft_Office_Excel_97-2003116.xls"/><Relationship Id="rId4" Type="http://schemas.openxmlformats.org/officeDocument/2006/relationships/oleObject" Target="../embeddings/Feuille_Microsoft_Office_Excel_97-2003115.xls"/></Relationships>
</file>

<file path=ppt/slides/_rels/slide61.xml.rels><?xml version="1.0" encoding="UTF-8" standalone="yes"?>
<Relationships xmlns="http://schemas.openxmlformats.org/package/2006/relationships"><Relationship Id="rId3" Type="http://schemas.openxmlformats.org/officeDocument/2006/relationships/oleObject" Target="../embeddings/Feuille_Microsoft_Office_Excel_97-2003117.xls"/><Relationship Id="rId2" Type="http://schemas.openxmlformats.org/officeDocument/2006/relationships/slideLayout" Target="../slideLayouts/slideLayout7.xml"/><Relationship Id="rId1" Type="http://schemas.openxmlformats.org/officeDocument/2006/relationships/vmlDrawing" Target="../drawings/vmlDrawing56.vml"/><Relationship Id="rId5" Type="http://schemas.openxmlformats.org/officeDocument/2006/relationships/oleObject" Target="../embeddings/Feuille_Microsoft_Office_Excel_97-2003119.xls"/><Relationship Id="rId4" Type="http://schemas.openxmlformats.org/officeDocument/2006/relationships/oleObject" Target="../embeddings/Feuille_Microsoft_Office_Excel_97-2003118.xls"/></Relationships>
</file>

<file path=ppt/slides/_rels/slide62.xml.rels><?xml version="1.0" encoding="UTF-8" standalone="yes"?>
<Relationships xmlns="http://schemas.openxmlformats.org/package/2006/relationships"><Relationship Id="rId3" Type="http://schemas.openxmlformats.org/officeDocument/2006/relationships/oleObject" Target="../embeddings/Feuille_Microsoft_Office_Excel_97-2003120.xls"/><Relationship Id="rId2" Type="http://schemas.openxmlformats.org/officeDocument/2006/relationships/slideLayout" Target="../slideLayouts/slideLayout7.xml"/><Relationship Id="rId1" Type="http://schemas.openxmlformats.org/officeDocument/2006/relationships/vmlDrawing" Target="../drawings/vmlDrawing57.vml"/><Relationship Id="rId5" Type="http://schemas.openxmlformats.org/officeDocument/2006/relationships/oleObject" Target="../embeddings/Feuille_Microsoft_Office_Excel_97-2003122.xls"/><Relationship Id="rId4" Type="http://schemas.openxmlformats.org/officeDocument/2006/relationships/oleObject" Target="../embeddings/Feuille_Microsoft_Office_Excel_97-2003121.xls"/></Relationships>
</file>

<file path=ppt/slides/_rels/slide63.xml.rels><?xml version="1.0" encoding="UTF-8" standalone="yes"?>
<Relationships xmlns="http://schemas.openxmlformats.org/package/2006/relationships"><Relationship Id="rId3" Type="http://schemas.openxmlformats.org/officeDocument/2006/relationships/oleObject" Target="../embeddings/Feuille_Microsoft_Office_Excel_97-2003123.xls"/><Relationship Id="rId2" Type="http://schemas.openxmlformats.org/officeDocument/2006/relationships/slideLayout" Target="../slideLayouts/slideLayout7.xml"/><Relationship Id="rId1" Type="http://schemas.openxmlformats.org/officeDocument/2006/relationships/vmlDrawing" Target="../drawings/vmlDrawing58.vml"/><Relationship Id="rId5" Type="http://schemas.openxmlformats.org/officeDocument/2006/relationships/oleObject" Target="../embeddings/Feuille_Microsoft_Office_Excel_97-2003125.xls"/><Relationship Id="rId4" Type="http://schemas.openxmlformats.org/officeDocument/2006/relationships/oleObject" Target="../embeddings/Feuille_Microsoft_Office_Excel_97-2003124.xls"/></Relationships>
</file>

<file path=ppt/slides/_rels/slide64.xml.rels><?xml version="1.0" encoding="UTF-8" standalone="yes"?>
<Relationships xmlns="http://schemas.openxmlformats.org/package/2006/relationships"><Relationship Id="rId3" Type="http://schemas.openxmlformats.org/officeDocument/2006/relationships/oleObject" Target="../embeddings/Feuille_Microsoft_Office_Excel_97-2003126.xls"/><Relationship Id="rId2" Type="http://schemas.openxmlformats.org/officeDocument/2006/relationships/slideLayout" Target="../slideLayouts/slideLayout7.xml"/><Relationship Id="rId1" Type="http://schemas.openxmlformats.org/officeDocument/2006/relationships/vmlDrawing" Target="../drawings/vmlDrawing59.vml"/><Relationship Id="rId5" Type="http://schemas.openxmlformats.org/officeDocument/2006/relationships/oleObject" Target="../embeddings/Feuille_Microsoft_Office_Excel_97-2003128.xls"/><Relationship Id="rId4" Type="http://schemas.openxmlformats.org/officeDocument/2006/relationships/oleObject" Target="../embeddings/Feuille_Microsoft_Office_Excel_97-2003127.xls"/></Relationships>
</file>

<file path=ppt/slides/_rels/slide65.xml.rels><?xml version="1.0" encoding="UTF-8" standalone="yes"?>
<Relationships xmlns="http://schemas.openxmlformats.org/package/2006/relationships"><Relationship Id="rId3" Type="http://schemas.openxmlformats.org/officeDocument/2006/relationships/oleObject" Target="../embeddings/Feuille_Microsoft_Office_Excel_97-2003129.xls"/><Relationship Id="rId2" Type="http://schemas.openxmlformats.org/officeDocument/2006/relationships/slideLayout" Target="../slideLayouts/slideLayout7.xml"/><Relationship Id="rId1" Type="http://schemas.openxmlformats.org/officeDocument/2006/relationships/vmlDrawing" Target="../drawings/vmlDrawing60.vml"/><Relationship Id="rId5" Type="http://schemas.openxmlformats.org/officeDocument/2006/relationships/oleObject" Target="../embeddings/Feuille_Microsoft_Office_Excel_97-2003131.xls"/><Relationship Id="rId4" Type="http://schemas.openxmlformats.org/officeDocument/2006/relationships/oleObject" Target="../embeddings/Feuille_Microsoft_Office_Excel_97-2003130.xls"/></Relationships>
</file>

<file path=ppt/slides/_rels/slide66.xml.rels><?xml version="1.0" encoding="UTF-8" standalone="yes"?>
<Relationships xmlns="http://schemas.openxmlformats.org/package/2006/relationships"><Relationship Id="rId3" Type="http://schemas.openxmlformats.org/officeDocument/2006/relationships/oleObject" Target="../embeddings/Feuille_Microsoft_Office_Excel_97-2003132.xls"/><Relationship Id="rId2" Type="http://schemas.openxmlformats.org/officeDocument/2006/relationships/slideLayout" Target="../slideLayouts/slideLayout7.xml"/><Relationship Id="rId1" Type="http://schemas.openxmlformats.org/officeDocument/2006/relationships/vmlDrawing" Target="../drawings/vmlDrawing61.vml"/><Relationship Id="rId5" Type="http://schemas.openxmlformats.org/officeDocument/2006/relationships/oleObject" Target="../embeddings/Feuille_Microsoft_Office_Excel_97-2003134.xls"/><Relationship Id="rId4" Type="http://schemas.openxmlformats.org/officeDocument/2006/relationships/oleObject" Target="../embeddings/Feuille_Microsoft_Office_Excel_97-2003133.xls"/></Relationships>
</file>

<file path=ppt/slides/_rels/slide67.xml.rels><?xml version="1.0" encoding="UTF-8" standalone="yes"?>
<Relationships xmlns="http://schemas.openxmlformats.org/package/2006/relationships"><Relationship Id="rId3" Type="http://schemas.openxmlformats.org/officeDocument/2006/relationships/oleObject" Target="../embeddings/Feuille_Microsoft_Office_Excel_97-2003135.xls"/><Relationship Id="rId2" Type="http://schemas.openxmlformats.org/officeDocument/2006/relationships/slideLayout" Target="../slideLayouts/slideLayout7.xml"/><Relationship Id="rId1" Type="http://schemas.openxmlformats.org/officeDocument/2006/relationships/vmlDrawing" Target="../drawings/vmlDrawing62.vml"/><Relationship Id="rId5" Type="http://schemas.openxmlformats.org/officeDocument/2006/relationships/oleObject" Target="../embeddings/Feuille_Microsoft_Office_Excel_97-2003137.xls"/><Relationship Id="rId4" Type="http://schemas.openxmlformats.org/officeDocument/2006/relationships/oleObject" Target="../embeddings/Feuille_Microsoft_Office_Excel_97-2003136.xls"/></Relationships>
</file>

<file path=ppt/slides/_rels/slide68.xml.rels><?xml version="1.0" encoding="UTF-8" standalone="yes"?>
<Relationships xmlns="http://schemas.openxmlformats.org/package/2006/relationships"><Relationship Id="rId3" Type="http://schemas.openxmlformats.org/officeDocument/2006/relationships/oleObject" Target="../embeddings/Feuille_Microsoft_Office_Excel_97-2003138.xls"/><Relationship Id="rId2" Type="http://schemas.openxmlformats.org/officeDocument/2006/relationships/slideLayout" Target="../slideLayouts/slideLayout7.xml"/><Relationship Id="rId1" Type="http://schemas.openxmlformats.org/officeDocument/2006/relationships/vmlDrawing" Target="../drawings/vmlDrawing63.vml"/><Relationship Id="rId5" Type="http://schemas.openxmlformats.org/officeDocument/2006/relationships/oleObject" Target="../embeddings/Feuille_Microsoft_Office_Excel_97-2003140.xls"/><Relationship Id="rId4" Type="http://schemas.openxmlformats.org/officeDocument/2006/relationships/oleObject" Target="../embeddings/Feuille_Microsoft_Office_Excel_97-2003139.xls"/></Relationships>
</file>

<file path=ppt/slides/_rels/slide69.xml.rels><?xml version="1.0" encoding="UTF-8" standalone="yes"?>
<Relationships xmlns="http://schemas.openxmlformats.org/package/2006/relationships"><Relationship Id="rId3" Type="http://schemas.openxmlformats.org/officeDocument/2006/relationships/oleObject" Target="../embeddings/Feuille_Microsoft_Office_Excel_97-2003141.xls"/><Relationship Id="rId2" Type="http://schemas.openxmlformats.org/officeDocument/2006/relationships/slideLayout" Target="../slideLayouts/slideLayout7.xml"/><Relationship Id="rId1" Type="http://schemas.openxmlformats.org/officeDocument/2006/relationships/vmlDrawing" Target="../drawings/vmlDrawing64.vml"/><Relationship Id="rId5" Type="http://schemas.openxmlformats.org/officeDocument/2006/relationships/oleObject" Target="../embeddings/Feuille_Microsoft_Office_Excel_97-2003143.xls"/><Relationship Id="rId4" Type="http://schemas.openxmlformats.org/officeDocument/2006/relationships/oleObject" Target="../embeddings/Feuille_Microsoft_Office_Excel_97-2003142.xls"/></Relationships>
</file>

<file path=ppt/slides/_rels/slide7.xml.rels><?xml version="1.0" encoding="UTF-8" standalone="yes"?>
<Relationships xmlns="http://schemas.openxmlformats.org/package/2006/relationships"><Relationship Id="rId3" Type="http://schemas.openxmlformats.org/officeDocument/2006/relationships/oleObject" Target="../embeddings/Feuille_Microsoft_Office_Excel_97-20039.xls"/><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oleObject" Target="../embeddings/Feuille_Microsoft_Office_Excel_97-200310.xls"/></Relationships>
</file>

<file path=ppt/slides/_rels/slide70.xml.rels><?xml version="1.0" encoding="UTF-8" standalone="yes"?>
<Relationships xmlns="http://schemas.openxmlformats.org/package/2006/relationships"><Relationship Id="rId3" Type="http://schemas.openxmlformats.org/officeDocument/2006/relationships/oleObject" Target="../embeddings/Feuille_Microsoft_Office_Excel_97-2003144.xls"/><Relationship Id="rId2" Type="http://schemas.openxmlformats.org/officeDocument/2006/relationships/slideLayout" Target="../slideLayouts/slideLayout7.xml"/><Relationship Id="rId1" Type="http://schemas.openxmlformats.org/officeDocument/2006/relationships/vmlDrawing" Target="../drawings/vmlDrawing65.vml"/><Relationship Id="rId5" Type="http://schemas.openxmlformats.org/officeDocument/2006/relationships/oleObject" Target="../embeddings/Feuille_Microsoft_Office_Excel_97-2003146.xls"/><Relationship Id="rId4" Type="http://schemas.openxmlformats.org/officeDocument/2006/relationships/oleObject" Target="../embeddings/Feuille_Microsoft_Office_Excel_97-2003145.xls"/></Relationships>
</file>

<file path=ppt/slides/_rels/slide71.xml.rels><?xml version="1.0" encoding="UTF-8" standalone="yes"?>
<Relationships xmlns="http://schemas.openxmlformats.org/package/2006/relationships"><Relationship Id="rId3" Type="http://schemas.openxmlformats.org/officeDocument/2006/relationships/oleObject" Target="../embeddings/Feuille_Microsoft_Office_Excel_97-2003147.xls"/><Relationship Id="rId2" Type="http://schemas.openxmlformats.org/officeDocument/2006/relationships/slideLayout" Target="../slideLayouts/slideLayout7.xml"/><Relationship Id="rId1" Type="http://schemas.openxmlformats.org/officeDocument/2006/relationships/vmlDrawing" Target="../drawings/vmlDrawing66.vml"/><Relationship Id="rId5" Type="http://schemas.openxmlformats.org/officeDocument/2006/relationships/oleObject" Target="../embeddings/Feuille_Microsoft_Office_Excel_97-2003149.xls"/><Relationship Id="rId4" Type="http://schemas.openxmlformats.org/officeDocument/2006/relationships/oleObject" Target="../embeddings/Feuille_Microsoft_Office_Excel_97-2003148.xls"/></Relationships>
</file>

<file path=ppt/slides/_rels/slide72.xml.rels><?xml version="1.0" encoding="UTF-8" standalone="yes"?>
<Relationships xmlns="http://schemas.openxmlformats.org/package/2006/relationships"><Relationship Id="rId3" Type="http://schemas.openxmlformats.org/officeDocument/2006/relationships/oleObject" Target="../embeddings/Feuille_Microsoft_Office_Excel_97-2003150.xls"/><Relationship Id="rId2" Type="http://schemas.openxmlformats.org/officeDocument/2006/relationships/slideLayout" Target="../slideLayouts/slideLayout7.xml"/><Relationship Id="rId1" Type="http://schemas.openxmlformats.org/officeDocument/2006/relationships/vmlDrawing" Target="../drawings/vmlDrawing67.vml"/><Relationship Id="rId5" Type="http://schemas.openxmlformats.org/officeDocument/2006/relationships/oleObject" Target="../embeddings/Feuille_Microsoft_Office_Excel_97-2003152.xls"/><Relationship Id="rId4" Type="http://schemas.openxmlformats.org/officeDocument/2006/relationships/oleObject" Target="../embeddings/Feuille_Microsoft_Office_Excel_97-2003151.xls"/></Relationships>
</file>

<file path=ppt/slides/_rels/slide73.xml.rels><?xml version="1.0" encoding="UTF-8" standalone="yes"?>
<Relationships xmlns="http://schemas.openxmlformats.org/package/2006/relationships"><Relationship Id="rId3" Type="http://schemas.openxmlformats.org/officeDocument/2006/relationships/oleObject" Target="../embeddings/Feuille_Microsoft_Office_Excel_97-2003153.xls"/><Relationship Id="rId2" Type="http://schemas.openxmlformats.org/officeDocument/2006/relationships/slideLayout" Target="../slideLayouts/slideLayout7.xml"/><Relationship Id="rId1" Type="http://schemas.openxmlformats.org/officeDocument/2006/relationships/vmlDrawing" Target="../drawings/vmlDrawing68.vml"/><Relationship Id="rId5" Type="http://schemas.openxmlformats.org/officeDocument/2006/relationships/oleObject" Target="../embeddings/Feuille_Microsoft_Office_Excel_97-2003155.xls"/><Relationship Id="rId4" Type="http://schemas.openxmlformats.org/officeDocument/2006/relationships/oleObject" Target="../embeddings/Feuille_Microsoft_Office_Excel_97-2003154.xls"/></Relationships>
</file>

<file path=ppt/slides/_rels/slide74.xml.rels><?xml version="1.0" encoding="UTF-8" standalone="yes"?>
<Relationships xmlns="http://schemas.openxmlformats.org/package/2006/relationships"><Relationship Id="rId3" Type="http://schemas.openxmlformats.org/officeDocument/2006/relationships/oleObject" Target="../embeddings/Feuille_Microsoft_Office_Excel_97-2003156.xls"/><Relationship Id="rId2" Type="http://schemas.openxmlformats.org/officeDocument/2006/relationships/slideLayout" Target="../slideLayouts/slideLayout7.xml"/><Relationship Id="rId1" Type="http://schemas.openxmlformats.org/officeDocument/2006/relationships/vmlDrawing" Target="../drawings/vmlDrawing69.vml"/><Relationship Id="rId4" Type="http://schemas.openxmlformats.org/officeDocument/2006/relationships/oleObject" Target="../embeddings/Feuille_Microsoft_Office_Excel_97-2003157.xls"/></Relationships>
</file>

<file path=ppt/slides/_rels/slide75.xml.rels><?xml version="1.0" encoding="UTF-8" standalone="yes"?>
<Relationships xmlns="http://schemas.openxmlformats.org/package/2006/relationships"><Relationship Id="rId3" Type="http://schemas.openxmlformats.org/officeDocument/2006/relationships/oleObject" Target="../embeddings/Feuille_Microsoft_Office_Excel_97-2003158.xls"/><Relationship Id="rId2" Type="http://schemas.openxmlformats.org/officeDocument/2006/relationships/slideLayout" Target="../slideLayouts/slideLayout7.xml"/><Relationship Id="rId1" Type="http://schemas.openxmlformats.org/officeDocument/2006/relationships/vmlDrawing" Target="../drawings/vmlDrawing70.vml"/><Relationship Id="rId4" Type="http://schemas.openxmlformats.org/officeDocument/2006/relationships/oleObject" Target="../embeddings/Feuille_Microsoft_Office_Excel_97-2003159.xls"/></Relationships>
</file>

<file path=ppt/slides/_rels/slide76.xml.rels><?xml version="1.0" encoding="UTF-8" standalone="yes"?>
<Relationships xmlns="http://schemas.openxmlformats.org/package/2006/relationships"><Relationship Id="rId3" Type="http://schemas.openxmlformats.org/officeDocument/2006/relationships/oleObject" Target="../embeddings/Feuille_Microsoft_Office_Excel_97-2003160.xls"/><Relationship Id="rId2" Type="http://schemas.openxmlformats.org/officeDocument/2006/relationships/slideLayout" Target="../slideLayouts/slideLayout7.xml"/><Relationship Id="rId1" Type="http://schemas.openxmlformats.org/officeDocument/2006/relationships/vmlDrawing" Target="../drawings/vmlDrawing71.vml"/><Relationship Id="rId4" Type="http://schemas.openxmlformats.org/officeDocument/2006/relationships/oleObject" Target="../embeddings/Feuille_Microsoft_Office_Excel_97-2003161.xls"/></Relationships>
</file>

<file path=ppt/slides/_rels/slide77.xml.rels><?xml version="1.0" encoding="UTF-8" standalone="yes"?>
<Relationships xmlns="http://schemas.openxmlformats.org/package/2006/relationships"><Relationship Id="rId3" Type="http://schemas.openxmlformats.org/officeDocument/2006/relationships/oleObject" Target="../embeddings/Feuille_Microsoft_Office_Excel_97-2003162.xls"/><Relationship Id="rId2" Type="http://schemas.openxmlformats.org/officeDocument/2006/relationships/slideLayout" Target="../slideLayouts/slideLayout7.xml"/><Relationship Id="rId1" Type="http://schemas.openxmlformats.org/officeDocument/2006/relationships/vmlDrawing" Target="../drawings/vmlDrawing72.vml"/><Relationship Id="rId4" Type="http://schemas.openxmlformats.org/officeDocument/2006/relationships/oleObject" Target="../embeddings/Feuille_Microsoft_Office_Excel_97-2003163.xls"/></Relationships>
</file>

<file path=ppt/slides/_rels/slide78.xml.rels><?xml version="1.0" encoding="UTF-8" standalone="yes"?>
<Relationships xmlns="http://schemas.openxmlformats.org/package/2006/relationships"><Relationship Id="rId3" Type="http://schemas.openxmlformats.org/officeDocument/2006/relationships/oleObject" Target="../embeddings/Feuille_Microsoft_Office_Excel_97-2003164.xls"/><Relationship Id="rId2" Type="http://schemas.openxmlformats.org/officeDocument/2006/relationships/slideLayout" Target="../slideLayouts/slideLayout7.xml"/><Relationship Id="rId1" Type="http://schemas.openxmlformats.org/officeDocument/2006/relationships/vmlDrawing" Target="../drawings/vmlDrawing73.vml"/><Relationship Id="rId4" Type="http://schemas.openxmlformats.org/officeDocument/2006/relationships/oleObject" Target="../embeddings/Feuille_Microsoft_Office_Excel_97-2003165.xls"/></Relationships>
</file>

<file path=ppt/slides/_rels/slide79.xml.rels><?xml version="1.0" encoding="UTF-8" standalone="yes"?>
<Relationships xmlns="http://schemas.openxmlformats.org/package/2006/relationships"><Relationship Id="rId3" Type="http://schemas.openxmlformats.org/officeDocument/2006/relationships/oleObject" Target="../embeddings/Feuille_Microsoft_Office_Excel_97-2003166.xls"/><Relationship Id="rId2" Type="http://schemas.openxmlformats.org/officeDocument/2006/relationships/slideLayout" Target="../slideLayouts/slideLayout7.xml"/><Relationship Id="rId1" Type="http://schemas.openxmlformats.org/officeDocument/2006/relationships/vmlDrawing" Target="../drawings/vmlDrawing74.vml"/><Relationship Id="rId4" Type="http://schemas.openxmlformats.org/officeDocument/2006/relationships/oleObject" Target="../embeddings/Feuille_Microsoft_Office_Excel_97-2003167.xls"/></Relationships>
</file>

<file path=ppt/slides/_rels/slide8.xml.rels><?xml version="1.0" encoding="UTF-8" standalone="yes"?>
<Relationships xmlns="http://schemas.openxmlformats.org/package/2006/relationships"><Relationship Id="rId3" Type="http://schemas.openxmlformats.org/officeDocument/2006/relationships/oleObject" Target="../embeddings/Feuille_Microsoft_Office_Excel_97-200311.xls"/><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oleObject" Target="../embeddings/Feuille_Microsoft_Office_Excel_97-200312.xls"/></Relationships>
</file>

<file path=ppt/slides/_rels/slide80.xml.rels><?xml version="1.0" encoding="UTF-8" standalone="yes"?>
<Relationships xmlns="http://schemas.openxmlformats.org/package/2006/relationships"><Relationship Id="rId3" Type="http://schemas.openxmlformats.org/officeDocument/2006/relationships/oleObject" Target="../embeddings/Feuille_Microsoft_Office_Excel_97-2003168.xls"/><Relationship Id="rId2" Type="http://schemas.openxmlformats.org/officeDocument/2006/relationships/slideLayout" Target="../slideLayouts/slideLayout7.xml"/><Relationship Id="rId1" Type="http://schemas.openxmlformats.org/officeDocument/2006/relationships/vmlDrawing" Target="../drawings/vmlDrawing75.vml"/><Relationship Id="rId4" Type="http://schemas.openxmlformats.org/officeDocument/2006/relationships/oleObject" Target="../embeddings/Feuille_Microsoft_Office_Excel_97-2003169.xls"/></Relationships>
</file>

<file path=ppt/slides/_rels/slide81.xml.rels><?xml version="1.0" encoding="UTF-8" standalone="yes"?>
<Relationships xmlns="http://schemas.openxmlformats.org/package/2006/relationships"><Relationship Id="rId3" Type="http://schemas.openxmlformats.org/officeDocument/2006/relationships/oleObject" Target="../embeddings/Feuille_Microsoft_Office_Excel_97-2003170.xls"/><Relationship Id="rId2" Type="http://schemas.openxmlformats.org/officeDocument/2006/relationships/slideLayout" Target="../slideLayouts/slideLayout7.xml"/><Relationship Id="rId1" Type="http://schemas.openxmlformats.org/officeDocument/2006/relationships/vmlDrawing" Target="../drawings/vmlDrawing76.vml"/><Relationship Id="rId4" Type="http://schemas.openxmlformats.org/officeDocument/2006/relationships/oleObject" Target="../embeddings/Feuille_Microsoft_Office_Excel_97-2003171.xls"/></Relationships>
</file>

<file path=ppt/slides/_rels/slide82.xml.rels><?xml version="1.0" encoding="UTF-8" standalone="yes"?>
<Relationships xmlns="http://schemas.openxmlformats.org/package/2006/relationships"><Relationship Id="rId3" Type="http://schemas.openxmlformats.org/officeDocument/2006/relationships/oleObject" Target="../embeddings/Feuille_Microsoft_Office_Excel_97-2003172.xls"/><Relationship Id="rId2" Type="http://schemas.openxmlformats.org/officeDocument/2006/relationships/slideLayout" Target="../slideLayouts/slideLayout7.xml"/><Relationship Id="rId1" Type="http://schemas.openxmlformats.org/officeDocument/2006/relationships/vmlDrawing" Target="../drawings/vmlDrawing77.vml"/></Relationships>
</file>

<file path=ppt/slides/_rels/slide83.xml.rels><?xml version="1.0" encoding="UTF-8" standalone="yes"?>
<Relationships xmlns="http://schemas.openxmlformats.org/package/2006/relationships"><Relationship Id="rId3" Type="http://schemas.openxmlformats.org/officeDocument/2006/relationships/oleObject" Target="../embeddings/Feuille_Microsoft_Office_Excel_97-2003173.xls"/><Relationship Id="rId2" Type="http://schemas.openxmlformats.org/officeDocument/2006/relationships/slideLayout" Target="../slideLayouts/slideLayout7.xml"/><Relationship Id="rId1" Type="http://schemas.openxmlformats.org/officeDocument/2006/relationships/vmlDrawing" Target="../drawings/vmlDrawing78.vml"/><Relationship Id="rId4" Type="http://schemas.openxmlformats.org/officeDocument/2006/relationships/oleObject" Target="../embeddings/Feuille_Microsoft_Office_Excel_97-2003174.xls"/></Relationships>
</file>

<file path=ppt/slides/_rels/slide84.xml.rels><?xml version="1.0" encoding="UTF-8" standalone="yes"?>
<Relationships xmlns="http://schemas.openxmlformats.org/package/2006/relationships"><Relationship Id="rId3" Type="http://schemas.openxmlformats.org/officeDocument/2006/relationships/oleObject" Target="../embeddings/Feuille_Microsoft_Office_Excel_97-2003175.xls"/><Relationship Id="rId2" Type="http://schemas.openxmlformats.org/officeDocument/2006/relationships/slideLayout" Target="../slideLayouts/slideLayout7.xml"/><Relationship Id="rId1" Type="http://schemas.openxmlformats.org/officeDocument/2006/relationships/vmlDrawing" Target="../drawings/vmlDrawing79.vml"/><Relationship Id="rId4" Type="http://schemas.openxmlformats.org/officeDocument/2006/relationships/oleObject" Target="../embeddings/Feuille_Microsoft_Office_Excel_97-2003176.xls"/></Relationships>
</file>

<file path=ppt/slides/_rels/slide85.xml.rels><?xml version="1.0" encoding="UTF-8" standalone="yes"?>
<Relationships xmlns="http://schemas.openxmlformats.org/package/2006/relationships"><Relationship Id="rId3" Type="http://schemas.openxmlformats.org/officeDocument/2006/relationships/oleObject" Target="../embeddings/Feuille_Microsoft_Office_Excel_97-2003177.xls"/><Relationship Id="rId2" Type="http://schemas.openxmlformats.org/officeDocument/2006/relationships/slideLayout" Target="../slideLayouts/slideLayout7.xml"/><Relationship Id="rId1" Type="http://schemas.openxmlformats.org/officeDocument/2006/relationships/vmlDrawing" Target="../drawings/vmlDrawing80.vml"/><Relationship Id="rId4" Type="http://schemas.openxmlformats.org/officeDocument/2006/relationships/oleObject" Target="../embeddings/Feuille_Microsoft_Office_Excel_97-2003178.xls"/></Relationships>
</file>

<file path=ppt/slides/_rels/slide86.xml.rels><?xml version="1.0" encoding="UTF-8" standalone="yes"?>
<Relationships xmlns="http://schemas.openxmlformats.org/package/2006/relationships"><Relationship Id="rId3" Type="http://schemas.openxmlformats.org/officeDocument/2006/relationships/oleObject" Target="../embeddings/Feuille_Microsoft_Office_Excel_97-2003179.xls"/><Relationship Id="rId2" Type="http://schemas.openxmlformats.org/officeDocument/2006/relationships/slideLayout" Target="../slideLayouts/slideLayout7.xml"/><Relationship Id="rId1" Type="http://schemas.openxmlformats.org/officeDocument/2006/relationships/vmlDrawing" Target="../drawings/vmlDrawing81.vml"/><Relationship Id="rId4" Type="http://schemas.openxmlformats.org/officeDocument/2006/relationships/oleObject" Target="../embeddings/Feuille_Microsoft_Office_Excel_97-2003180.xls"/></Relationships>
</file>

<file path=ppt/slides/_rels/slide87.xml.rels><?xml version="1.0" encoding="UTF-8" standalone="yes"?>
<Relationships xmlns="http://schemas.openxmlformats.org/package/2006/relationships"><Relationship Id="rId3" Type="http://schemas.openxmlformats.org/officeDocument/2006/relationships/oleObject" Target="../embeddings/Feuille_Microsoft_Office_Excel_97-2003181.xls"/><Relationship Id="rId2" Type="http://schemas.openxmlformats.org/officeDocument/2006/relationships/slideLayout" Target="../slideLayouts/slideLayout7.xml"/><Relationship Id="rId1" Type="http://schemas.openxmlformats.org/officeDocument/2006/relationships/vmlDrawing" Target="../drawings/vmlDrawing82.vml"/></Relationships>
</file>

<file path=ppt/slides/_rels/slide88.xml.rels><?xml version="1.0" encoding="UTF-8" standalone="yes"?>
<Relationships xmlns="http://schemas.openxmlformats.org/package/2006/relationships"><Relationship Id="rId3" Type="http://schemas.openxmlformats.org/officeDocument/2006/relationships/oleObject" Target="../embeddings/Feuille_Microsoft_Office_Excel_97-2003182.xls"/><Relationship Id="rId2" Type="http://schemas.openxmlformats.org/officeDocument/2006/relationships/slideLayout" Target="../slideLayouts/slideLayout7.xml"/><Relationship Id="rId1" Type="http://schemas.openxmlformats.org/officeDocument/2006/relationships/vmlDrawing" Target="../drawings/vmlDrawing83.vml"/><Relationship Id="rId4" Type="http://schemas.openxmlformats.org/officeDocument/2006/relationships/oleObject" Target="../embeddings/Feuille_Microsoft_Office_Excel_97-2003183.xls"/></Relationships>
</file>

<file path=ppt/slides/_rels/slide89.xml.rels><?xml version="1.0" encoding="UTF-8" standalone="yes"?>
<Relationships xmlns="http://schemas.openxmlformats.org/package/2006/relationships"><Relationship Id="rId3" Type="http://schemas.openxmlformats.org/officeDocument/2006/relationships/oleObject" Target="../embeddings/Feuille_Microsoft_Office_Excel_97-2003184.xls"/><Relationship Id="rId2" Type="http://schemas.openxmlformats.org/officeDocument/2006/relationships/slideLayout" Target="../slideLayouts/slideLayout7.xml"/><Relationship Id="rId1" Type="http://schemas.openxmlformats.org/officeDocument/2006/relationships/vmlDrawing" Target="../drawings/vmlDrawing84.vml"/><Relationship Id="rId4" Type="http://schemas.openxmlformats.org/officeDocument/2006/relationships/oleObject" Target="../embeddings/Feuille_Microsoft_Office_Excel_97-2003185.xls"/></Relationships>
</file>

<file path=ppt/slides/_rels/slide9.xml.rels><?xml version="1.0" encoding="UTF-8" standalone="yes"?>
<Relationships xmlns="http://schemas.openxmlformats.org/package/2006/relationships"><Relationship Id="rId3" Type="http://schemas.openxmlformats.org/officeDocument/2006/relationships/oleObject" Target="../embeddings/Feuille_Microsoft_Office_Excel_97-200313.xls"/><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oleObject" Target="../embeddings/Feuille_Microsoft_Office_Excel_97-200314.xls"/></Relationships>
</file>

<file path=ppt/slides/_rels/slide90.xml.rels><?xml version="1.0" encoding="UTF-8" standalone="yes"?>
<Relationships xmlns="http://schemas.openxmlformats.org/package/2006/relationships"><Relationship Id="rId3" Type="http://schemas.openxmlformats.org/officeDocument/2006/relationships/oleObject" Target="../embeddings/Feuille_Microsoft_Office_Excel_97-2003186.xls"/><Relationship Id="rId2" Type="http://schemas.openxmlformats.org/officeDocument/2006/relationships/slideLayout" Target="../slideLayouts/slideLayout7.xml"/><Relationship Id="rId1" Type="http://schemas.openxmlformats.org/officeDocument/2006/relationships/vmlDrawing" Target="../drawings/vmlDrawing85.vml"/><Relationship Id="rId4" Type="http://schemas.openxmlformats.org/officeDocument/2006/relationships/oleObject" Target="../embeddings/Feuille_Microsoft_Office_Excel_97-2003187.xls"/></Relationships>
</file>

<file path=ppt/slides/_rels/slide91.xml.rels><?xml version="1.0" encoding="UTF-8" standalone="yes"?>
<Relationships xmlns="http://schemas.openxmlformats.org/package/2006/relationships"><Relationship Id="rId3" Type="http://schemas.openxmlformats.org/officeDocument/2006/relationships/oleObject" Target="../embeddings/Feuille_Microsoft_Office_Excel_97-2003188.xls"/><Relationship Id="rId2" Type="http://schemas.openxmlformats.org/officeDocument/2006/relationships/slideLayout" Target="../slideLayouts/slideLayout7.xml"/><Relationship Id="rId1" Type="http://schemas.openxmlformats.org/officeDocument/2006/relationships/vmlDrawing" Target="../drawings/vmlDrawing86.vml"/><Relationship Id="rId4" Type="http://schemas.openxmlformats.org/officeDocument/2006/relationships/oleObject" Target="../embeddings/Feuille_Microsoft_Office_Excel_97-2003189.xls"/></Relationships>
</file>

<file path=ppt/slides/_rels/slide92.xml.rels><?xml version="1.0" encoding="UTF-8" standalone="yes"?>
<Relationships xmlns="http://schemas.openxmlformats.org/package/2006/relationships"><Relationship Id="rId3" Type="http://schemas.openxmlformats.org/officeDocument/2006/relationships/oleObject" Target="../embeddings/Feuille_Microsoft_Office_Excel_97-2003190.xls"/><Relationship Id="rId2" Type="http://schemas.openxmlformats.org/officeDocument/2006/relationships/slideLayout" Target="../slideLayouts/slideLayout7.xml"/><Relationship Id="rId1" Type="http://schemas.openxmlformats.org/officeDocument/2006/relationships/vmlDrawing" Target="../drawings/vmlDrawing87.vml"/><Relationship Id="rId4" Type="http://schemas.openxmlformats.org/officeDocument/2006/relationships/oleObject" Target="../embeddings/Feuille_Microsoft_Office_Excel_97-2003191.xls"/></Relationships>
</file>

<file path=ppt/slides/_rels/slide93.xml.rels><?xml version="1.0" encoding="UTF-8" standalone="yes"?>
<Relationships xmlns="http://schemas.openxmlformats.org/package/2006/relationships"><Relationship Id="rId3" Type="http://schemas.openxmlformats.org/officeDocument/2006/relationships/oleObject" Target="../embeddings/Feuille_Microsoft_Office_Excel_97-2003192.xls"/><Relationship Id="rId2" Type="http://schemas.openxmlformats.org/officeDocument/2006/relationships/slideLayout" Target="../slideLayouts/slideLayout7.xml"/><Relationship Id="rId1" Type="http://schemas.openxmlformats.org/officeDocument/2006/relationships/vmlDrawing" Target="../drawings/vmlDrawing88.vml"/></Relationships>
</file>

<file path=ppt/slides/_rels/slide94.xml.rels><?xml version="1.0" encoding="UTF-8" standalone="yes"?>
<Relationships xmlns="http://schemas.openxmlformats.org/package/2006/relationships"><Relationship Id="rId2" Type="http://schemas.openxmlformats.org/officeDocument/2006/relationships/image" Target="../media/image178.w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Feuille_Microsoft_Office_Excel_97-2003193.xls"/><Relationship Id="rId2" Type="http://schemas.openxmlformats.org/officeDocument/2006/relationships/slideLayout" Target="../slideLayouts/slideLayout7.xml"/><Relationship Id="rId1" Type="http://schemas.openxmlformats.org/officeDocument/2006/relationships/vmlDrawing" Target="../drawings/vmlDrawing89.vml"/></Relationships>
</file>

<file path=ppt/slides/_rels/slide96.xml.rels><?xml version="1.0" encoding="UTF-8" standalone="yes"?>
<Relationships xmlns="http://schemas.openxmlformats.org/package/2006/relationships"><Relationship Id="rId3" Type="http://schemas.openxmlformats.org/officeDocument/2006/relationships/oleObject" Target="../embeddings/Feuille_Microsoft_Office_Excel_97-2003194.xls"/><Relationship Id="rId2" Type="http://schemas.openxmlformats.org/officeDocument/2006/relationships/slideLayout" Target="../slideLayouts/slideLayout7.xml"/><Relationship Id="rId1" Type="http://schemas.openxmlformats.org/officeDocument/2006/relationships/vmlDrawing" Target="../drawings/vmlDrawing90.vml"/></Relationships>
</file>

<file path=ppt/slides/_rels/slide97.xml.rels><?xml version="1.0" encoding="UTF-8" standalone="yes"?>
<Relationships xmlns="http://schemas.openxmlformats.org/package/2006/relationships"><Relationship Id="rId2" Type="http://schemas.openxmlformats.org/officeDocument/2006/relationships/image" Target="../media/image181.w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Feuille_Microsoft_Office_Excel_97-2003195.xls"/><Relationship Id="rId2" Type="http://schemas.openxmlformats.org/officeDocument/2006/relationships/slideLayout" Target="../slideLayouts/slideLayout7.xml"/><Relationship Id="rId1" Type="http://schemas.openxmlformats.org/officeDocument/2006/relationships/vmlDrawing" Target="../drawings/vmlDrawing91.vml"/><Relationship Id="rId4" Type="http://schemas.openxmlformats.org/officeDocument/2006/relationships/oleObject" Target="../embeddings/Feuille_Microsoft_Office_Excel_97-2003196.xls"/></Relationships>
</file>

<file path=ppt/slides/_rels/slide99.xml.rels><?xml version="1.0" encoding="UTF-8" standalone="yes"?>
<Relationships xmlns="http://schemas.openxmlformats.org/package/2006/relationships"><Relationship Id="rId3" Type="http://schemas.openxmlformats.org/officeDocument/2006/relationships/oleObject" Target="../embeddings/Feuille_Microsoft_Office_Excel_97-2003197.xls"/><Relationship Id="rId2" Type="http://schemas.openxmlformats.org/officeDocument/2006/relationships/slideLayout" Target="../slideLayouts/slideLayout7.xml"/><Relationship Id="rId1" Type="http://schemas.openxmlformats.org/officeDocument/2006/relationships/vmlDrawing" Target="../drawings/vmlDrawing92.vml"/><Relationship Id="rId4" Type="http://schemas.openxmlformats.org/officeDocument/2006/relationships/oleObject" Target="../embeddings/Feuille_Microsoft_Office_Excel_97-2003198.xls"/></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2"/>
          <p:cNvSpPr>
            <a:spLocks noGrp="1"/>
          </p:cNvSpPr>
          <p:nvPr>
            <p:ph type="ftr" sz="quarter" idx="11"/>
          </p:nvPr>
        </p:nvSpPr>
        <p:spPr/>
        <p:txBody>
          <a:bodyPr/>
          <a:lstStyle/>
          <a:p>
            <a:r>
              <a:rPr lang="fr-FR" dirty="0"/>
              <a:t>Enquête habitants Picardie octobre 2007 - </a:t>
            </a:r>
            <a:r>
              <a:rPr lang="fr-FR" dirty="0" err="1"/>
              <a:t>CoManaging</a:t>
            </a:r>
            <a:r>
              <a:rPr lang="fr-FR" dirty="0"/>
              <a:t> - </a:t>
            </a:r>
          </a:p>
        </p:txBody>
      </p:sp>
      <p:sp>
        <p:nvSpPr>
          <p:cNvPr id="5" name="Espace réservé du numéro de diapositive 3"/>
          <p:cNvSpPr>
            <a:spLocks noGrp="1"/>
          </p:cNvSpPr>
          <p:nvPr>
            <p:ph type="sldNum" sz="quarter" idx="12"/>
          </p:nvPr>
        </p:nvSpPr>
        <p:spPr/>
        <p:txBody>
          <a:bodyPr/>
          <a:lstStyle/>
          <a:p>
            <a:fld id="{F42590F9-A7B0-42E6-9C35-00929BE19696}" type="slidenum">
              <a:rPr lang="fr-FR"/>
              <a:pPr/>
              <a:t>1</a:t>
            </a:fld>
            <a:endParaRPr lang="fr-FR"/>
          </a:p>
        </p:txBody>
      </p:sp>
      <p:sp>
        <p:nvSpPr>
          <p:cNvPr id="132100" name="Rectangle 4"/>
          <p:cNvSpPr>
            <a:spLocks noChangeArrowheads="1"/>
          </p:cNvSpPr>
          <p:nvPr/>
        </p:nvSpPr>
        <p:spPr bwMode="auto">
          <a:xfrm>
            <a:off x="1600200" y="1844675"/>
            <a:ext cx="6016625" cy="1871663"/>
          </a:xfrm>
          <a:prstGeom prst="rect">
            <a:avLst/>
          </a:prstGeom>
          <a:noFill/>
          <a:ln w="38100">
            <a:solidFill>
              <a:srgbClr val="800000"/>
            </a:solidFill>
            <a:miter lim="800000"/>
            <a:headEnd/>
            <a:tailEnd/>
          </a:ln>
          <a:effectLst/>
        </p:spPr>
        <p:txBody>
          <a:bodyPr anchor="ctr"/>
          <a:lstStyle/>
          <a:p>
            <a:pPr algn="ctr"/>
            <a:r>
              <a:rPr lang="fr-FR" sz="4000" dirty="0">
                <a:solidFill>
                  <a:schemeClr val="tx2"/>
                </a:solidFill>
                <a:latin typeface="Arial Narrow" pitchFamily="34" charset="0"/>
              </a:rPr>
              <a:t>Baromètre habitants 2007</a:t>
            </a:r>
          </a:p>
        </p:txBody>
      </p:sp>
      <p:sp>
        <p:nvSpPr>
          <p:cNvPr id="132101" name="Text Box 5"/>
          <p:cNvSpPr txBox="1">
            <a:spLocks noChangeArrowheads="1"/>
          </p:cNvSpPr>
          <p:nvPr/>
        </p:nvSpPr>
        <p:spPr bwMode="auto">
          <a:xfrm>
            <a:off x="776288" y="3933825"/>
            <a:ext cx="8001000" cy="581025"/>
          </a:xfrm>
          <a:prstGeom prst="rect">
            <a:avLst/>
          </a:prstGeom>
          <a:noFill/>
          <a:ln w="9525">
            <a:noFill/>
            <a:miter lim="800000"/>
            <a:headEnd/>
            <a:tailEnd/>
          </a:ln>
          <a:effectLst/>
        </p:spPr>
        <p:txBody>
          <a:bodyPr>
            <a:spAutoFit/>
          </a:bodyPr>
          <a:lstStyle/>
          <a:p>
            <a:pPr algn="ctr" eaLnBrk="1" hangingPunct="1">
              <a:spcBef>
                <a:spcPct val="50000"/>
              </a:spcBef>
            </a:pPr>
            <a:r>
              <a:rPr lang="fr-FR" sz="1600" b="1">
                <a:latin typeface="Arial" charset="0"/>
              </a:rPr>
              <a:t>Enquête effectuée auprès de 1000 habitants représentatifs administrée par téléphone entre octobre et novembre 2007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5"/>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6"/>
          <p:cNvSpPr>
            <a:spLocks noGrp="1"/>
          </p:cNvSpPr>
          <p:nvPr>
            <p:ph type="sldNum" sz="quarter" idx="12"/>
          </p:nvPr>
        </p:nvSpPr>
        <p:spPr/>
        <p:txBody>
          <a:bodyPr/>
          <a:lstStyle/>
          <a:p>
            <a:fld id="{E7836AEC-3124-4C96-9C0D-AB8BBEB8204C}" type="slidenum">
              <a:rPr lang="fr-FR"/>
              <a:pPr/>
              <a:t>10</a:t>
            </a:fld>
            <a:endParaRPr lang="fr-FR"/>
          </a:p>
        </p:txBody>
      </p:sp>
      <p:sp>
        <p:nvSpPr>
          <p:cNvPr id="13314" name="Rectangle 2"/>
          <p:cNvSpPr>
            <a:spLocks noGrp="1" noChangeArrowheads="1"/>
          </p:cNvSpPr>
          <p:nvPr>
            <p:ph type="title"/>
          </p:nvPr>
        </p:nvSpPr>
        <p:spPr>
          <a:xfrm>
            <a:off x="228600" y="0"/>
            <a:ext cx="5986474" cy="685800"/>
          </a:xfrm>
        </p:spPr>
        <p:txBody>
          <a:bodyPr/>
          <a:lstStyle/>
          <a:p>
            <a:r>
              <a:rPr lang="fr-FR" sz="2000" dirty="0"/>
              <a:t>PROFIL D ’ACCUEIL D ’AMIS OU DE PARENTS HABITANT DANS LA REGION</a:t>
            </a:r>
            <a:endParaRPr lang="fr-FR" sz="2400" dirty="0"/>
          </a:p>
        </p:txBody>
      </p:sp>
      <p:sp>
        <p:nvSpPr>
          <p:cNvPr id="13315" name="Rectangle 3"/>
          <p:cNvSpPr>
            <a:spLocks noGrp="1" noChangeArrowheads="1"/>
          </p:cNvSpPr>
          <p:nvPr>
            <p:ph type="body" sz="half" idx="1"/>
          </p:nvPr>
        </p:nvSpPr>
        <p:spPr>
          <a:xfrm>
            <a:off x="0" y="4857760"/>
            <a:ext cx="9144000" cy="838200"/>
          </a:xfrm>
        </p:spPr>
        <p:txBody>
          <a:bodyPr/>
          <a:lstStyle/>
          <a:p>
            <a:pPr>
              <a:lnSpc>
                <a:spcPct val="80000"/>
              </a:lnSpc>
              <a:buFontTx/>
              <a:buNone/>
            </a:pPr>
            <a:r>
              <a:rPr lang="fr-FR" sz="1600" dirty="0">
                <a:latin typeface="Arial Narrow" pitchFamily="34" charset="0"/>
              </a:rPr>
              <a:t>      </a:t>
            </a:r>
            <a:r>
              <a:rPr lang="fr-FR" sz="2000" dirty="0">
                <a:latin typeface="Arial Narrow" pitchFamily="34" charset="0"/>
              </a:rPr>
              <a:t>La pratique d ’accueillir des amis ou des parents résidant dans la région n ’est pas très répandue et ne s ’est produite que pour 32% des répondants (28% dans le cas de l ’Oise).</a:t>
            </a:r>
            <a:r>
              <a:rPr lang="fr-FR" sz="1600" dirty="0">
                <a:latin typeface="Arial Narrow" pitchFamily="34" charset="0"/>
              </a:rPr>
              <a:t> </a:t>
            </a:r>
          </a:p>
        </p:txBody>
      </p:sp>
      <p:sp>
        <p:nvSpPr>
          <p:cNvPr id="13319" name="Text Box 7"/>
          <p:cNvSpPr txBox="1">
            <a:spLocks noChangeArrowheads="1"/>
          </p:cNvSpPr>
          <p:nvPr/>
        </p:nvSpPr>
        <p:spPr bwMode="auto">
          <a:xfrm>
            <a:off x="0" y="1428736"/>
            <a:ext cx="5257800" cy="457200"/>
          </a:xfrm>
          <a:prstGeom prst="rect">
            <a:avLst/>
          </a:prstGeom>
          <a:noFill/>
          <a:ln w="9525">
            <a:noFill/>
            <a:miter lim="800000"/>
            <a:headEnd/>
            <a:tailEnd/>
          </a:ln>
          <a:effectLst/>
        </p:spPr>
        <p:txBody>
          <a:bodyPr>
            <a:spAutoFit/>
          </a:bodyPr>
          <a:lstStyle/>
          <a:p>
            <a:pPr>
              <a:spcBef>
                <a:spcPct val="50000"/>
              </a:spcBef>
            </a:pPr>
            <a:r>
              <a:rPr lang="fr-FR" dirty="0">
                <a:latin typeface="Arial Narrow" pitchFamily="34" charset="0"/>
              </a:rPr>
              <a:t>Pratique d ’accueil</a:t>
            </a:r>
            <a:endParaRPr lang="fr-FR" dirty="0"/>
          </a:p>
        </p:txBody>
      </p:sp>
      <p:graphicFrame>
        <p:nvGraphicFramePr>
          <p:cNvPr id="13320" name="Object 8"/>
          <p:cNvGraphicFramePr>
            <a:graphicFrameLocks noChangeAspect="1"/>
          </p:cNvGraphicFramePr>
          <p:nvPr/>
        </p:nvGraphicFramePr>
        <p:xfrm>
          <a:off x="0" y="1857364"/>
          <a:ext cx="3105150" cy="495300"/>
        </p:xfrm>
        <a:graphic>
          <a:graphicData uri="http://schemas.openxmlformats.org/presentationml/2006/ole">
            <p:oleObj spid="_x0000_s13320" name="Feuille de calcul" r:id="rId3" imgW="3667680" imgH="585000" progId="Excel.Sheet.8">
              <p:embed/>
            </p:oleObj>
          </a:graphicData>
        </a:graphic>
      </p:graphicFrame>
      <p:graphicFrame>
        <p:nvGraphicFramePr>
          <p:cNvPr id="13321" name="Object 9"/>
          <p:cNvGraphicFramePr>
            <a:graphicFrameLocks noChangeAspect="1"/>
          </p:cNvGraphicFramePr>
          <p:nvPr/>
        </p:nvGraphicFramePr>
        <p:xfrm>
          <a:off x="3048000" y="1371600"/>
          <a:ext cx="5638800" cy="3244850"/>
        </p:xfrm>
        <a:graphic>
          <a:graphicData uri="http://schemas.openxmlformats.org/presentationml/2006/ole">
            <p:oleObj spid="_x0000_s13321" name="Feuille de calcul" r:id="rId4" imgW="5512680" imgH="2992680" progId="Excel.Sheet.8">
              <p:embed/>
            </p:oleObj>
          </a:graphicData>
        </a:graphic>
      </p:graphicFrame>
      <p:sp>
        <p:nvSpPr>
          <p:cNvPr id="13322" name="Rectangle 10"/>
          <p:cNvSpPr>
            <a:spLocks noChangeArrowheads="1"/>
          </p:cNvSpPr>
          <p:nvPr/>
        </p:nvSpPr>
        <p:spPr bwMode="auto">
          <a:xfrm>
            <a:off x="0" y="785794"/>
            <a:ext cx="7273925" cy="669925"/>
          </a:xfrm>
          <a:prstGeom prst="rect">
            <a:avLst/>
          </a:prstGeom>
          <a:noFill/>
          <a:ln w="9525">
            <a:noFill/>
            <a:miter lim="800000"/>
            <a:headEnd/>
            <a:tailEnd/>
          </a:ln>
          <a:effectLst/>
        </p:spPr>
        <p:txBody>
          <a:bodyPr>
            <a:spAutoFit/>
          </a:bodyPr>
          <a:lstStyle/>
          <a:p>
            <a:r>
              <a:rPr lang="fr-FR" altLang="fr-FR" sz="1400" b="1" dirty="0">
                <a:latin typeface="Arial Narrow" pitchFamily="34" charset="0"/>
                <a:sym typeface="Wingdings 2" pitchFamily="18" charset="2"/>
              </a:rPr>
              <a:t>Hébergez vous de temps en temps chez vous des amis ou des parents résidant </a:t>
            </a:r>
            <a:r>
              <a:rPr lang="fr-FR" altLang="fr-FR" sz="1400" b="1" u="sng" dirty="0">
                <a:latin typeface="Arial Narrow" pitchFamily="34" charset="0"/>
                <a:sym typeface="Wingdings 2" pitchFamily="18" charset="2"/>
              </a:rPr>
              <a:t>dans la région ?</a:t>
            </a:r>
          </a:p>
          <a:p>
            <a:r>
              <a:rPr lang="fr-FR" altLang="fr-FR" b="1" dirty="0">
                <a:sym typeface="Wingdings 2" pitchFamily="18" charset="2"/>
              </a:rPr>
              <a:t> </a:t>
            </a:r>
            <a:endParaRPr lang="fr-FR" altLang="fr-FR" dirty="0">
              <a:sym typeface="Wingdings 2" pitchFamily="18" charset="2"/>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FC022F93-1C8F-4DD1-9B99-EBCB596CAC6C}" type="slidenum">
              <a:rPr lang="fr-FR"/>
              <a:pPr/>
              <a:t>100</a:t>
            </a:fld>
            <a:endParaRPr lang="fr-FR"/>
          </a:p>
        </p:txBody>
      </p:sp>
      <p:sp>
        <p:nvSpPr>
          <p:cNvPr id="112642"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ATTENTES EN MATIÈRE DE TOURISME</a:t>
            </a:r>
            <a:endParaRPr lang="fr-FR" dirty="0">
              <a:solidFill>
                <a:schemeClr val="tx2"/>
              </a:solidFill>
              <a:latin typeface="Arial Narrow" pitchFamily="34" charset="0"/>
            </a:endParaRPr>
          </a:p>
        </p:txBody>
      </p:sp>
      <p:sp>
        <p:nvSpPr>
          <p:cNvPr id="112643" name="Text Box 3"/>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Diversifier la clientèle et renforcer la présence de clientèles étrangères</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112646" name="Object 6"/>
          <p:cNvGraphicFramePr>
            <a:graphicFrameLocks noChangeAspect="1"/>
          </p:cNvGraphicFramePr>
          <p:nvPr/>
        </p:nvGraphicFramePr>
        <p:xfrm>
          <a:off x="0" y="1371600"/>
          <a:ext cx="5202238" cy="1447800"/>
        </p:xfrm>
        <a:graphic>
          <a:graphicData uri="http://schemas.openxmlformats.org/presentationml/2006/ole">
            <p:oleObj spid="_x0000_s112646" name="Feuille de calcul" r:id="rId3" imgW="6142680" imgH="1710000" progId="Excel.Sheet.8">
              <p:embed/>
            </p:oleObj>
          </a:graphicData>
        </a:graphic>
      </p:graphicFrame>
      <p:graphicFrame>
        <p:nvGraphicFramePr>
          <p:cNvPr id="112647" name="Object 7"/>
          <p:cNvGraphicFramePr>
            <a:graphicFrameLocks noChangeAspect="1"/>
          </p:cNvGraphicFramePr>
          <p:nvPr/>
        </p:nvGraphicFramePr>
        <p:xfrm>
          <a:off x="0" y="2971800"/>
          <a:ext cx="5257800" cy="3200400"/>
        </p:xfrm>
        <a:graphic>
          <a:graphicData uri="http://schemas.openxmlformats.org/presentationml/2006/ole">
            <p:oleObj spid="_x0000_s112647" name="Feuille de calcul" r:id="rId4" imgW="4667402" imgH="2533802" progId="Excel.Sheet.8">
              <p:embed/>
            </p:oleObj>
          </a:graphicData>
        </a:graphic>
      </p:graphicFrame>
      <p:sp>
        <p:nvSpPr>
          <p:cNvPr id="112648" name="Text Box 8"/>
          <p:cNvSpPr txBox="1">
            <a:spLocks noChangeArrowheads="1"/>
          </p:cNvSpPr>
          <p:nvPr/>
        </p:nvSpPr>
        <p:spPr bwMode="auto">
          <a:xfrm>
            <a:off x="5292725" y="1412875"/>
            <a:ext cx="3527425" cy="37433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82% des habitants souhaiteraient que la clientèle de la région puisse se diversifier et que les clientèles étrangères puissent être plus présentes. Les hommes sont sensiblement plus nombreux à considérer que les clientèles étrangères sont importantes.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24F911B3-C538-4C94-AACB-EF70E18BAD90}" type="slidenum">
              <a:rPr lang="fr-FR"/>
              <a:pPr/>
              <a:t>101</a:t>
            </a:fld>
            <a:endParaRPr lang="fr-FR"/>
          </a:p>
        </p:txBody>
      </p:sp>
      <p:sp>
        <p:nvSpPr>
          <p:cNvPr id="113666"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ATTENTES EN MATIÈRE DE TOURISME</a:t>
            </a:r>
            <a:endParaRPr lang="fr-FR" dirty="0">
              <a:solidFill>
                <a:schemeClr val="tx2"/>
              </a:solidFill>
              <a:latin typeface="Arial Narrow" pitchFamily="34" charset="0"/>
            </a:endParaRPr>
          </a:p>
        </p:txBody>
      </p:sp>
      <p:sp>
        <p:nvSpPr>
          <p:cNvPr id="113667" name="Text Box 3"/>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Améliorer la signalisation touristique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113670" name="Object 6"/>
          <p:cNvGraphicFramePr>
            <a:graphicFrameLocks noChangeAspect="1"/>
          </p:cNvGraphicFramePr>
          <p:nvPr/>
        </p:nvGraphicFramePr>
        <p:xfrm>
          <a:off x="0" y="1219200"/>
          <a:ext cx="5202238" cy="1447800"/>
        </p:xfrm>
        <a:graphic>
          <a:graphicData uri="http://schemas.openxmlformats.org/presentationml/2006/ole">
            <p:oleObj spid="_x0000_s113670" name="Feuille de calcul" r:id="rId3" imgW="6142680" imgH="1710000" progId="Excel.Sheet.8">
              <p:embed/>
            </p:oleObj>
          </a:graphicData>
        </a:graphic>
      </p:graphicFrame>
      <p:graphicFrame>
        <p:nvGraphicFramePr>
          <p:cNvPr id="113671" name="Object 7"/>
          <p:cNvGraphicFramePr>
            <a:graphicFrameLocks noChangeAspect="1"/>
          </p:cNvGraphicFramePr>
          <p:nvPr/>
        </p:nvGraphicFramePr>
        <p:xfrm>
          <a:off x="0" y="2819400"/>
          <a:ext cx="5257800" cy="3276600"/>
        </p:xfrm>
        <a:graphic>
          <a:graphicData uri="http://schemas.openxmlformats.org/presentationml/2006/ole">
            <p:oleObj spid="_x0000_s113671" name="Feuille de calcul" r:id="rId4" imgW="4667402" imgH="2533802" progId="Excel.Sheet.8">
              <p:embed/>
            </p:oleObj>
          </a:graphicData>
        </a:graphic>
      </p:graphicFrame>
      <p:sp>
        <p:nvSpPr>
          <p:cNvPr id="113672" name="Text Box 8"/>
          <p:cNvSpPr txBox="1">
            <a:spLocks noChangeArrowheads="1"/>
          </p:cNvSpPr>
          <p:nvPr/>
        </p:nvSpPr>
        <p:spPr bwMode="auto">
          <a:xfrm>
            <a:off x="5292725" y="1412875"/>
            <a:ext cx="3527425" cy="155257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90% des habitants souhaiteraient ainsi que la signalisation touristique soit améliorée.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1024F585-E595-41F9-B3A2-86C0AAE97E99}" type="slidenum">
              <a:rPr lang="fr-FR"/>
              <a:pPr/>
              <a:t>102</a:t>
            </a:fld>
            <a:endParaRPr lang="fr-FR"/>
          </a:p>
        </p:txBody>
      </p:sp>
      <p:sp>
        <p:nvSpPr>
          <p:cNvPr id="114690"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ATTENTES EN MATIÈRE DE TOURISME</a:t>
            </a:r>
            <a:endParaRPr lang="fr-FR" dirty="0">
              <a:solidFill>
                <a:schemeClr val="tx2"/>
              </a:solidFill>
              <a:latin typeface="Arial Narrow" pitchFamily="34" charset="0"/>
            </a:endParaRPr>
          </a:p>
        </p:txBody>
      </p:sp>
      <p:sp>
        <p:nvSpPr>
          <p:cNvPr id="114691" name="Text Box 3"/>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Améliorer les moyens de transport et les infrastructures</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114694" name="Object 6"/>
          <p:cNvGraphicFramePr>
            <a:graphicFrameLocks noChangeAspect="1"/>
          </p:cNvGraphicFramePr>
          <p:nvPr/>
        </p:nvGraphicFramePr>
        <p:xfrm>
          <a:off x="0" y="1371600"/>
          <a:ext cx="5202238" cy="1447800"/>
        </p:xfrm>
        <a:graphic>
          <a:graphicData uri="http://schemas.openxmlformats.org/presentationml/2006/ole">
            <p:oleObj spid="_x0000_s114694" name="Feuille de calcul" r:id="rId3" imgW="6142680" imgH="1710000" progId="Excel.Sheet.8">
              <p:embed/>
            </p:oleObj>
          </a:graphicData>
        </a:graphic>
      </p:graphicFrame>
      <p:graphicFrame>
        <p:nvGraphicFramePr>
          <p:cNvPr id="114695" name="Object 7"/>
          <p:cNvGraphicFramePr>
            <a:graphicFrameLocks noChangeAspect="1"/>
          </p:cNvGraphicFramePr>
          <p:nvPr/>
        </p:nvGraphicFramePr>
        <p:xfrm>
          <a:off x="0" y="2971800"/>
          <a:ext cx="5257800" cy="3200400"/>
        </p:xfrm>
        <a:graphic>
          <a:graphicData uri="http://schemas.openxmlformats.org/presentationml/2006/ole">
            <p:oleObj spid="_x0000_s114695" name="Feuille de calcul" r:id="rId4" imgW="4667402" imgH="2533802" progId="Excel.Sheet.8">
              <p:embed/>
            </p:oleObj>
          </a:graphicData>
        </a:graphic>
      </p:graphicFrame>
      <p:sp>
        <p:nvSpPr>
          <p:cNvPr id="114696" name="Text Box 8"/>
          <p:cNvSpPr txBox="1">
            <a:spLocks noChangeArrowheads="1"/>
          </p:cNvSpPr>
          <p:nvPr/>
        </p:nvSpPr>
        <p:spPr bwMode="auto">
          <a:xfrm>
            <a:off x="5292725" y="1412875"/>
            <a:ext cx="3527425" cy="155257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90% des habitants souhaitent que les moyens de transport et les infrastructures puissent bénéficier d’une amélioration.</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067F72F8-7C76-46BB-8D25-7ED4761CB0E7}" type="slidenum">
              <a:rPr lang="fr-FR"/>
              <a:pPr/>
              <a:t>103</a:t>
            </a:fld>
            <a:endParaRPr lang="fr-FR"/>
          </a:p>
        </p:txBody>
      </p:sp>
      <p:sp>
        <p:nvSpPr>
          <p:cNvPr id="115714"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ATTENTES EN MATIÈRE DE TOURISME</a:t>
            </a:r>
            <a:endParaRPr lang="fr-FR" dirty="0">
              <a:solidFill>
                <a:schemeClr val="tx2"/>
              </a:solidFill>
              <a:latin typeface="Arial Narrow" pitchFamily="34" charset="0"/>
            </a:endParaRPr>
          </a:p>
        </p:txBody>
      </p:sp>
      <p:sp>
        <p:nvSpPr>
          <p:cNvPr id="115715" name="Text Box 3"/>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Développer les activités et les équipements de loisirs</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115718" name="Object 6"/>
          <p:cNvGraphicFramePr>
            <a:graphicFrameLocks noChangeAspect="1"/>
          </p:cNvGraphicFramePr>
          <p:nvPr/>
        </p:nvGraphicFramePr>
        <p:xfrm>
          <a:off x="0" y="1371600"/>
          <a:ext cx="5202238" cy="1447800"/>
        </p:xfrm>
        <a:graphic>
          <a:graphicData uri="http://schemas.openxmlformats.org/presentationml/2006/ole">
            <p:oleObj spid="_x0000_s115718" name="Feuille de calcul" r:id="rId3" imgW="6142680" imgH="1710000" progId="Excel.Sheet.8">
              <p:embed/>
            </p:oleObj>
          </a:graphicData>
        </a:graphic>
      </p:graphicFrame>
      <p:graphicFrame>
        <p:nvGraphicFramePr>
          <p:cNvPr id="115719" name="Object 7"/>
          <p:cNvGraphicFramePr>
            <a:graphicFrameLocks noChangeAspect="1"/>
          </p:cNvGraphicFramePr>
          <p:nvPr/>
        </p:nvGraphicFramePr>
        <p:xfrm>
          <a:off x="0" y="2971800"/>
          <a:ext cx="5257800" cy="3276600"/>
        </p:xfrm>
        <a:graphic>
          <a:graphicData uri="http://schemas.openxmlformats.org/presentationml/2006/ole">
            <p:oleObj spid="_x0000_s115719" name="Feuille de calcul" r:id="rId4" imgW="4667402" imgH="2533802" progId="Excel.Sheet.8">
              <p:embed/>
            </p:oleObj>
          </a:graphicData>
        </a:graphic>
      </p:graphicFrame>
      <p:sp>
        <p:nvSpPr>
          <p:cNvPr id="115720" name="Text Box 8"/>
          <p:cNvSpPr txBox="1">
            <a:spLocks noChangeArrowheads="1"/>
          </p:cNvSpPr>
          <p:nvPr/>
        </p:nvSpPr>
        <p:spPr bwMode="auto">
          <a:xfrm>
            <a:off x="5292725" y="1412875"/>
            <a:ext cx="3527425" cy="155257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93% des habitants attendent un développement des activités et des équipements de loisirs.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2"/>
          <p:cNvSpPr>
            <a:spLocks noGrp="1"/>
          </p:cNvSpPr>
          <p:nvPr>
            <p:ph type="ftr" sz="quarter" idx="11"/>
          </p:nvPr>
        </p:nvSpPr>
        <p:spPr/>
        <p:txBody>
          <a:bodyPr/>
          <a:lstStyle/>
          <a:p>
            <a:r>
              <a:rPr lang="fr-FR"/>
              <a:t>Enquête habitants Picardie octobre 2007 - CoManaging - </a:t>
            </a:r>
          </a:p>
        </p:txBody>
      </p:sp>
      <p:sp>
        <p:nvSpPr>
          <p:cNvPr id="7" name="Espace réservé du numéro de diapositive 3"/>
          <p:cNvSpPr>
            <a:spLocks noGrp="1"/>
          </p:cNvSpPr>
          <p:nvPr>
            <p:ph type="sldNum" sz="quarter" idx="12"/>
          </p:nvPr>
        </p:nvSpPr>
        <p:spPr/>
        <p:txBody>
          <a:bodyPr/>
          <a:lstStyle/>
          <a:p>
            <a:fld id="{A74B9F20-59E5-4D34-8EDD-0AA03C2E1E7A}" type="slidenum">
              <a:rPr lang="fr-FR"/>
              <a:pPr/>
              <a:t>104</a:t>
            </a:fld>
            <a:endParaRPr lang="fr-FR"/>
          </a:p>
        </p:txBody>
      </p:sp>
      <p:sp>
        <p:nvSpPr>
          <p:cNvPr id="116738"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ATTENTES EN MATIÈRE DE TOURISME</a:t>
            </a:r>
            <a:endParaRPr lang="fr-FR" dirty="0">
              <a:solidFill>
                <a:schemeClr val="tx2"/>
              </a:solidFill>
              <a:latin typeface="Arial Narrow" pitchFamily="34" charset="0"/>
            </a:endParaRPr>
          </a:p>
        </p:txBody>
      </p:sp>
      <p:sp>
        <p:nvSpPr>
          <p:cNvPr id="116739" name="Text Box 3"/>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Améliorer la qualité de l ’hébergement</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116742" name="Object 6"/>
          <p:cNvGraphicFramePr>
            <a:graphicFrameLocks noChangeAspect="1"/>
          </p:cNvGraphicFramePr>
          <p:nvPr/>
        </p:nvGraphicFramePr>
        <p:xfrm>
          <a:off x="0" y="1371600"/>
          <a:ext cx="5202238" cy="1447800"/>
        </p:xfrm>
        <a:graphic>
          <a:graphicData uri="http://schemas.openxmlformats.org/presentationml/2006/ole">
            <p:oleObj spid="_x0000_s116742" name="Feuille de calcul" r:id="rId3" imgW="6142680" imgH="1710000" progId="Excel.Sheet.8">
              <p:embed/>
            </p:oleObj>
          </a:graphicData>
        </a:graphic>
      </p:graphicFrame>
      <p:graphicFrame>
        <p:nvGraphicFramePr>
          <p:cNvPr id="116743" name="Object 7"/>
          <p:cNvGraphicFramePr>
            <a:graphicFrameLocks noChangeAspect="1"/>
          </p:cNvGraphicFramePr>
          <p:nvPr/>
        </p:nvGraphicFramePr>
        <p:xfrm>
          <a:off x="0" y="2971800"/>
          <a:ext cx="5257800" cy="3200400"/>
        </p:xfrm>
        <a:graphic>
          <a:graphicData uri="http://schemas.openxmlformats.org/presentationml/2006/ole">
            <p:oleObj spid="_x0000_s116743" name="Feuille de calcul" r:id="rId4" imgW="4667402" imgH="2533802" progId="Excel.Sheet.8">
              <p:embed/>
            </p:oleObj>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2"/>
          <p:cNvSpPr>
            <a:spLocks noGrp="1"/>
          </p:cNvSpPr>
          <p:nvPr>
            <p:ph type="ftr" sz="quarter" idx="11"/>
          </p:nvPr>
        </p:nvSpPr>
        <p:spPr/>
        <p:txBody>
          <a:bodyPr/>
          <a:lstStyle/>
          <a:p>
            <a:r>
              <a:rPr lang="fr-FR"/>
              <a:t>Enquête habitants Picardie octobre 2007 - CoManaging - </a:t>
            </a:r>
          </a:p>
        </p:txBody>
      </p:sp>
      <p:sp>
        <p:nvSpPr>
          <p:cNvPr id="7" name="Espace réservé du numéro de diapositive 3"/>
          <p:cNvSpPr>
            <a:spLocks noGrp="1"/>
          </p:cNvSpPr>
          <p:nvPr>
            <p:ph type="sldNum" sz="quarter" idx="12"/>
          </p:nvPr>
        </p:nvSpPr>
        <p:spPr/>
        <p:txBody>
          <a:bodyPr/>
          <a:lstStyle/>
          <a:p>
            <a:fld id="{1CADA8FB-14D0-4ABF-80D5-77D6B8D199D2}" type="slidenum">
              <a:rPr lang="fr-FR"/>
              <a:pPr/>
              <a:t>105</a:t>
            </a:fld>
            <a:endParaRPr lang="fr-FR"/>
          </a:p>
        </p:txBody>
      </p:sp>
      <p:sp>
        <p:nvSpPr>
          <p:cNvPr id="117762"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ATTENTES EN MATIÈRE DE TOURISME</a:t>
            </a:r>
            <a:endParaRPr lang="fr-FR" dirty="0">
              <a:solidFill>
                <a:schemeClr val="tx2"/>
              </a:solidFill>
              <a:latin typeface="Arial Narrow" pitchFamily="34" charset="0"/>
            </a:endParaRPr>
          </a:p>
        </p:txBody>
      </p:sp>
      <p:sp>
        <p:nvSpPr>
          <p:cNvPr id="117763" name="Text Box 3"/>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Développer le nombre d’hébergements</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117766" name="Object 6"/>
          <p:cNvGraphicFramePr>
            <a:graphicFrameLocks noChangeAspect="1"/>
          </p:cNvGraphicFramePr>
          <p:nvPr/>
        </p:nvGraphicFramePr>
        <p:xfrm>
          <a:off x="0" y="1371600"/>
          <a:ext cx="5202238" cy="1447800"/>
        </p:xfrm>
        <a:graphic>
          <a:graphicData uri="http://schemas.openxmlformats.org/presentationml/2006/ole">
            <p:oleObj spid="_x0000_s117766" name="Feuille de calcul" r:id="rId3" imgW="6142680" imgH="1710000" progId="Excel.Sheet.8">
              <p:embed/>
            </p:oleObj>
          </a:graphicData>
        </a:graphic>
      </p:graphicFrame>
      <p:graphicFrame>
        <p:nvGraphicFramePr>
          <p:cNvPr id="117767" name="Object 7"/>
          <p:cNvGraphicFramePr>
            <a:graphicFrameLocks noChangeAspect="1"/>
          </p:cNvGraphicFramePr>
          <p:nvPr/>
        </p:nvGraphicFramePr>
        <p:xfrm>
          <a:off x="0" y="2971800"/>
          <a:ext cx="5257800" cy="3200400"/>
        </p:xfrm>
        <a:graphic>
          <a:graphicData uri="http://schemas.openxmlformats.org/presentationml/2006/ole">
            <p:oleObj spid="_x0000_s117767" name="Feuille de calcul" r:id="rId4" imgW="4667402" imgH="2533802" progId="Excel.Sheet.8">
              <p:embed/>
            </p:oleObj>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40C4384B-6D88-471C-AFBD-7B7C5FD29B3D}" type="slidenum">
              <a:rPr lang="fr-FR"/>
              <a:pPr/>
              <a:t>106</a:t>
            </a:fld>
            <a:endParaRPr lang="fr-FR"/>
          </a:p>
        </p:txBody>
      </p:sp>
      <p:sp>
        <p:nvSpPr>
          <p:cNvPr id="118786" name="Rectangle 2"/>
          <p:cNvSpPr>
            <a:spLocks noChangeArrowheads="1"/>
          </p:cNvSpPr>
          <p:nvPr/>
        </p:nvSpPr>
        <p:spPr bwMode="auto">
          <a:xfrm>
            <a:off x="228600" y="152400"/>
            <a:ext cx="6057912"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ATTENTES EN MATIÈRE DE TOURISME</a:t>
            </a:r>
            <a:endParaRPr lang="fr-FR" dirty="0">
              <a:solidFill>
                <a:schemeClr val="tx2"/>
              </a:solidFill>
              <a:latin typeface="Arial Narrow" pitchFamily="34" charset="0"/>
            </a:endParaRPr>
          </a:p>
        </p:txBody>
      </p:sp>
      <p:sp>
        <p:nvSpPr>
          <p:cNvPr id="118787" name="Text Box 3"/>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Mettre en valeur le patrimoine architectural, culturel et naturel</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118790" name="Object 6"/>
          <p:cNvGraphicFramePr>
            <a:graphicFrameLocks noChangeAspect="1"/>
          </p:cNvGraphicFramePr>
          <p:nvPr/>
        </p:nvGraphicFramePr>
        <p:xfrm>
          <a:off x="0" y="1447800"/>
          <a:ext cx="5202238" cy="1447800"/>
        </p:xfrm>
        <a:graphic>
          <a:graphicData uri="http://schemas.openxmlformats.org/presentationml/2006/ole">
            <p:oleObj spid="_x0000_s118790" name="Feuille de calcul" r:id="rId3" imgW="6142680" imgH="1710000" progId="Excel.Sheet.8">
              <p:embed/>
            </p:oleObj>
          </a:graphicData>
        </a:graphic>
      </p:graphicFrame>
      <p:graphicFrame>
        <p:nvGraphicFramePr>
          <p:cNvPr id="118791" name="Object 7"/>
          <p:cNvGraphicFramePr>
            <a:graphicFrameLocks noChangeAspect="1"/>
          </p:cNvGraphicFramePr>
          <p:nvPr/>
        </p:nvGraphicFramePr>
        <p:xfrm>
          <a:off x="0" y="3048000"/>
          <a:ext cx="5257800" cy="3124200"/>
        </p:xfrm>
        <a:graphic>
          <a:graphicData uri="http://schemas.openxmlformats.org/presentationml/2006/ole">
            <p:oleObj spid="_x0000_s118791" name="Feuille de calcul" r:id="rId4" imgW="4667402" imgH="2533802" progId="Excel.Sheet.8">
              <p:embed/>
            </p:oleObj>
          </a:graphicData>
        </a:graphic>
      </p:graphicFrame>
      <p:sp>
        <p:nvSpPr>
          <p:cNvPr id="118792" name="Text Box 8"/>
          <p:cNvSpPr txBox="1">
            <a:spLocks noChangeArrowheads="1"/>
          </p:cNvSpPr>
          <p:nvPr/>
        </p:nvSpPr>
        <p:spPr bwMode="auto">
          <a:xfrm>
            <a:off x="5292725" y="1412875"/>
            <a:ext cx="3527425" cy="22828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La mise en valeur du patrimoine picard est au centre des préoccupations des habitants : 94% d’entre eux attendent cette valorisation.</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0D8D4AEA-F916-46AD-8407-A35CA33C9E6F}" type="slidenum">
              <a:rPr lang="fr-FR"/>
              <a:pPr/>
              <a:t>107</a:t>
            </a:fld>
            <a:endParaRPr lang="fr-FR"/>
          </a:p>
        </p:txBody>
      </p:sp>
      <p:sp>
        <p:nvSpPr>
          <p:cNvPr id="119810"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ATTENTES EN MATIÈRE DE TOURISME</a:t>
            </a:r>
            <a:endParaRPr lang="fr-FR" dirty="0">
              <a:solidFill>
                <a:schemeClr val="tx2"/>
              </a:solidFill>
              <a:latin typeface="Arial Narrow" pitchFamily="34" charset="0"/>
            </a:endParaRPr>
          </a:p>
        </p:txBody>
      </p:sp>
      <p:sp>
        <p:nvSpPr>
          <p:cNvPr id="119811" name="Text Box 3"/>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Ce qui est fait actuellement est satisfaisant</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119814" name="Object 6"/>
          <p:cNvGraphicFramePr>
            <a:graphicFrameLocks noChangeAspect="1"/>
          </p:cNvGraphicFramePr>
          <p:nvPr/>
        </p:nvGraphicFramePr>
        <p:xfrm>
          <a:off x="0" y="1371600"/>
          <a:ext cx="5202238" cy="1447800"/>
        </p:xfrm>
        <a:graphic>
          <a:graphicData uri="http://schemas.openxmlformats.org/presentationml/2006/ole">
            <p:oleObj spid="_x0000_s119814" name="Feuille de calcul" r:id="rId3" imgW="6142680" imgH="1710000" progId="Excel.Sheet.8">
              <p:embed/>
            </p:oleObj>
          </a:graphicData>
        </a:graphic>
      </p:graphicFrame>
      <p:graphicFrame>
        <p:nvGraphicFramePr>
          <p:cNvPr id="119815" name="Object 7"/>
          <p:cNvGraphicFramePr>
            <a:graphicFrameLocks noChangeAspect="1"/>
          </p:cNvGraphicFramePr>
          <p:nvPr/>
        </p:nvGraphicFramePr>
        <p:xfrm>
          <a:off x="0" y="2971800"/>
          <a:ext cx="5257800" cy="3200400"/>
        </p:xfrm>
        <a:graphic>
          <a:graphicData uri="http://schemas.openxmlformats.org/presentationml/2006/ole">
            <p:oleObj spid="_x0000_s119815" name="Feuille de calcul" r:id="rId4" imgW="4667402" imgH="2533802" progId="Excel.Sheet.8">
              <p:embed/>
            </p:oleObj>
          </a:graphicData>
        </a:graphic>
      </p:graphicFrame>
      <p:sp>
        <p:nvSpPr>
          <p:cNvPr id="119817" name="Text Box 9"/>
          <p:cNvSpPr txBox="1">
            <a:spLocks noChangeArrowheads="1"/>
          </p:cNvSpPr>
          <p:nvPr/>
        </p:nvSpPr>
        <p:spPr bwMode="auto">
          <a:xfrm>
            <a:off x="5292725" y="1412875"/>
            <a:ext cx="3527425" cy="22828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54% des habitants jugent que ce qui est fait pour l’heure est déjà satisfaisant : 40% des répondants attendent donc des améliorations et un développement.</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2"/>
          <p:cNvSpPr>
            <a:spLocks noGrp="1"/>
          </p:cNvSpPr>
          <p:nvPr>
            <p:ph type="ftr" sz="quarter" idx="11"/>
          </p:nvPr>
        </p:nvSpPr>
        <p:spPr/>
        <p:txBody>
          <a:bodyPr/>
          <a:lstStyle/>
          <a:p>
            <a:r>
              <a:rPr lang="fr-FR"/>
              <a:t>Enquête habitants Picardie octobre 2007 - CoManaging - </a:t>
            </a:r>
          </a:p>
        </p:txBody>
      </p:sp>
      <p:sp>
        <p:nvSpPr>
          <p:cNvPr id="6" name="Espace réservé du numéro de diapositive 3"/>
          <p:cNvSpPr>
            <a:spLocks noGrp="1"/>
          </p:cNvSpPr>
          <p:nvPr>
            <p:ph type="sldNum" sz="quarter" idx="12"/>
          </p:nvPr>
        </p:nvSpPr>
        <p:spPr/>
        <p:txBody>
          <a:bodyPr/>
          <a:lstStyle/>
          <a:p>
            <a:fld id="{7D531988-B72A-450A-A23E-0624D955CCBA}" type="slidenum">
              <a:rPr lang="fr-FR"/>
              <a:pPr/>
              <a:t>108</a:t>
            </a:fld>
            <a:endParaRPr lang="fr-FR"/>
          </a:p>
        </p:txBody>
      </p:sp>
      <p:sp>
        <p:nvSpPr>
          <p:cNvPr id="120834" name="Rectangle 2"/>
          <p:cNvSpPr>
            <a:spLocks noChangeArrowheads="1"/>
          </p:cNvSpPr>
          <p:nvPr/>
        </p:nvSpPr>
        <p:spPr bwMode="auto">
          <a:xfrm>
            <a:off x="228600" y="152400"/>
            <a:ext cx="8534400" cy="457200"/>
          </a:xfrm>
          <a:prstGeom prst="rect">
            <a:avLst/>
          </a:prstGeom>
          <a:noFill/>
          <a:ln w="9525">
            <a:noFill/>
            <a:miter lim="800000"/>
            <a:headEnd/>
            <a:tailEnd/>
          </a:ln>
          <a:effectLst/>
        </p:spPr>
        <p:txBody>
          <a:bodyPr anchor="ctr"/>
          <a:lstStyle/>
          <a:p>
            <a:pPr algn="ctr"/>
            <a:r>
              <a:rPr lang="fr-FR" sz="2000">
                <a:solidFill>
                  <a:schemeClr val="tx2"/>
                </a:solidFill>
                <a:latin typeface="Arial Narrow" pitchFamily="34" charset="0"/>
              </a:rPr>
              <a:t>Attentes en matière de tourisme</a:t>
            </a:r>
            <a:endParaRPr lang="fr-FR">
              <a:solidFill>
                <a:schemeClr val="tx2"/>
              </a:solidFill>
              <a:latin typeface="Arial Narrow" pitchFamily="34" charset="0"/>
            </a:endParaRPr>
          </a:p>
        </p:txBody>
      </p:sp>
      <p:sp>
        <p:nvSpPr>
          <p:cNvPr id="120835" name="Text Box 3"/>
          <p:cNvSpPr txBox="1">
            <a:spLocks noChangeArrowheads="1"/>
          </p:cNvSpPr>
          <p:nvPr/>
        </p:nvSpPr>
        <p:spPr bwMode="auto">
          <a:xfrm>
            <a:off x="228600" y="5786454"/>
            <a:ext cx="8915400" cy="336550"/>
          </a:xfrm>
          <a:prstGeom prst="rect">
            <a:avLst/>
          </a:prstGeom>
          <a:noFill/>
          <a:ln w="9525">
            <a:noFill/>
            <a:miter lim="800000"/>
            <a:headEnd/>
            <a:tailEnd/>
          </a:ln>
          <a:effectLst/>
        </p:spPr>
        <p:txBody>
          <a:bodyPr>
            <a:spAutoFit/>
          </a:bodyPr>
          <a:lstStyle/>
          <a:p>
            <a:pPr>
              <a:spcBef>
                <a:spcPct val="50000"/>
              </a:spcBef>
            </a:pPr>
            <a:r>
              <a:rPr lang="fr-FR" sz="1600" dirty="0">
                <a:latin typeface="Arial Narrow" pitchFamily="34" charset="0"/>
              </a:rPr>
              <a:t>Synthèse « Attentes en matière de tourisme » : totaux « d ’accord » à l ’échelle de la région.</a:t>
            </a:r>
          </a:p>
        </p:txBody>
      </p:sp>
      <p:graphicFrame>
        <p:nvGraphicFramePr>
          <p:cNvPr id="120836" name="Object 4"/>
          <p:cNvGraphicFramePr>
            <a:graphicFrameLocks noChangeAspect="1"/>
          </p:cNvGraphicFramePr>
          <p:nvPr/>
        </p:nvGraphicFramePr>
        <p:xfrm>
          <a:off x="512763" y="690563"/>
          <a:ext cx="7732712" cy="4810139"/>
        </p:xfrm>
        <a:graphic>
          <a:graphicData uri="http://schemas.openxmlformats.org/presentationml/2006/ole">
            <p:oleObj spid="_x0000_s120836" name="Worksheet" r:id="rId3" imgW="5162544" imgH="5791260" progId="Excel.Sheet.8">
              <p:embed/>
            </p:oleObj>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2"/>
          <p:cNvSpPr>
            <a:spLocks noGrp="1"/>
          </p:cNvSpPr>
          <p:nvPr>
            <p:ph type="ftr" sz="quarter" idx="11"/>
          </p:nvPr>
        </p:nvSpPr>
        <p:spPr/>
        <p:txBody>
          <a:bodyPr/>
          <a:lstStyle/>
          <a:p>
            <a:r>
              <a:rPr lang="fr-FR"/>
              <a:t>Enquête habitants Picardie octobre 2007 - CoManaging - </a:t>
            </a:r>
          </a:p>
        </p:txBody>
      </p:sp>
      <p:sp>
        <p:nvSpPr>
          <p:cNvPr id="7" name="Espace réservé du numéro de diapositive 3"/>
          <p:cNvSpPr>
            <a:spLocks noGrp="1"/>
          </p:cNvSpPr>
          <p:nvPr>
            <p:ph type="sldNum" sz="quarter" idx="12"/>
          </p:nvPr>
        </p:nvSpPr>
        <p:spPr/>
        <p:txBody>
          <a:bodyPr/>
          <a:lstStyle/>
          <a:p>
            <a:fld id="{952B447F-EA8D-4A5D-BF29-7280191E6DE2}" type="slidenum">
              <a:rPr lang="fr-FR"/>
              <a:pPr/>
              <a:t>109</a:t>
            </a:fld>
            <a:endParaRPr lang="fr-FR"/>
          </a:p>
        </p:txBody>
      </p:sp>
      <p:sp>
        <p:nvSpPr>
          <p:cNvPr id="121858"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SATISFACTION GLOBALE SUR LE TOURISME EN PICARDIE</a:t>
            </a:r>
            <a:endParaRPr lang="fr-FR" dirty="0">
              <a:solidFill>
                <a:schemeClr val="tx2"/>
              </a:solidFill>
              <a:latin typeface="Arial Narrow" pitchFamily="34" charset="0"/>
            </a:endParaRPr>
          </a:p>
        </p:txBody>
      </p:sp>
      <p:graphicFrame>
        <p:nvGraphicFramePr>
          <p:cNvPr id="121859" name="Object 3"/>
          <p:cNvGraphicFramePr>
            <a:graphicFrameLocks noChangeAspect="1"/>
          </p:cNvGraphicFramePr>
          <p:nvPr/>
        </p:nvGraphicFramePr>
        <p:xfrm>
          <a:off x="0" y="914400"/>
          <a:ext cx="5202238" cy="1447800"/>
        </p:xfrm>
        <a:graphic>
          <a:graphicData uri="http://schemas.openxmlformats.org/presentationml/2006/ole">
            <p:oleObj spid="_x0000_s121859" name="Feuille de calcul" r:id="rId3" imgW="6142680" imgH="1710000" progId="Excel.Sheet.8">
              <p:embed/>
            </p:oleObj>
          </a:graphicData>
        </a:graphic>
      </p:graphicFrame>
      <p:graphicFrame>
        <p:nvGraphicFramePr>
          <p:cNvPr id="121860" name="Object 4"/>
          <p:cNvGraphicFramePr>
            <a:graphicFrameLocks noChangeAspect="1"/>
          </p:cNvGraphicFramePr>
          <p:nvPr/>
        </p:nvGraphicFramePr>
        <p:xfrm>
          <a:off x="0" y="2590800"/>
          <a:ext cx="5257800" cy="3200400"/>
        </p:xfrm>
        <a:graphic>
          <a:graphicData uri="http://schemas.openxmlformats.org/presentationml/2006/ole">
            <p:oleObj spid="_x0000_s121860" name="Feuille de calcul" r:id="rId4" imgW="4667402" imgH="2533802" progId="Excel.Sheet.8">
              <p:embed/>
            </p:oleObj>
          </a:graphicData>
        </a:graphic>
      </p:graphicFrame>
      <p:sp>
        <p:nvSpPr>
          <p:cNvPr id="121862" name="Text Box 6"/>
          <p:cNvSpPr txBox="1">
            <a:spLocks noChangeArrowheads="1"/>
          </p:cNvSpPr>
          <p:nvPr/>
        </p:nvSpPr>
        <p:spPr bwMode="auto">
          <a:xfrm>
            <a:off x="5292725" y="1412875"/>
            <a:ext cx="3527425" cy="264795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12% des répondants se disent très satisfaits, une très grande majorité (70% des réponses) est plutôt satisfaite du tourisme en Picardie, contre 15% qui se disent non satisfaits.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pied de page 5"/>
          <p:cNvSpPr>
            <a:spLocks noGrp="1"/>
          </p:cNvSpPr>
          <p:nvPr>
            <p:ph type="ftr" sz="quarter" idx="11"/>
          </p:nvPr>
        </p:nvSpPr>
        <p:spPr/>
        <p:txBody>
          <a:bodyPr/>
          <a:lstStyle/>
          <a:p>
            <a:r>
              <a:rPr lang="fr-FR"/>
              <a:t>Enquête habitants Picardie octobre 2007 - CoManaging - </a:t>
            </a:r>
          </a:p>
        </p:txBody>
      </p:sp>
      <p:sp>
        <p:nvSpPr>
          <p:cNvPr id="10" name="Espace réservé du numéro de diapositive 6"/>
          <p:cNvSpPr>
            <a:spLocks noGrp="1"/>
          </p:cNvSpPr>
          <p:nvPr>
            <p:ph type="sldNum" sz="quarter" idx="12"/>
          </p:nvPr>
        </p:nvSpPr>
        <p:spPr/>
        <p:txBody>
          <a:bodyPr/>
          <a:lstStyle/>
          <a:p>
            <a:fld id="{BB61BD70-E852-4C02-9A2F-7041209293FB}" type="slidenum">
              <a:rPr lang="fr-FR"/>
              <a:pPr/>
              <a:t>11</a:t>
            </a:fld>
            <a:endParaRPr lang="fr-FR"/>
          </a:p>
        </p:txBody>
      </p:sp>
      <p:sp>
        <p:nvSpPr>
          <p:cNvPr id="14338" name="Rectangle 2"/>
          <p:cNvSpPr>
            <a:spLocks noGrp="1" noChangeArrowheads="1"/>
          </p:cNvSpPr>
          <p:nvPr>
            <p:ph type="title"/>
          </p:nvPr>
        </p:nvSpPr>
        <p:spPr>
          <a:xfrm>
            <a:off x="214282" y="214290"/>
            <a:ext cx="5915036" cy="457200"/>
          </a:xfrm>
        </p:spPr>
        <p:txBody>
          <a:bodyPr/>
          <a:lstStyle/>
          <a:p>
            <a:r>
              <a:rPr lang="fr-FR" sz="2000" dirty="0"/>
              <a:t>PROFIL D ’ACCUEIL D ’AMIS OU DE PARENTS HABITANT DANS LA REGION</a:t>
            </a:r>
            <a:endParaRPr lang="fr-FR" sz="2400" dirty="0"/>
          </a:p>
        </p:txBody>
      </p:sp>
      <p:sp>
        <p:nvSpPr>
          <p:cNvPr id="14339" name="Rectangle 3"/>
          <p:cNvSpPr>
            <a:spLocks noGrp="1" noChangeArrowheads="1"/>
          </p:cNvSpPr>
          <p:nvPr>
            <p:ph type="body" sz="half" idx="1"/>
          </p:nvPr>
        </p:nvSpPr>
        <p:spPr>
          <a:xfrm>
            <a:off x="0" y="4724400"/>
            <a:ext cx="9144000" cy="838200"/>
          </a:xfrm>
        </p:spPr>
        <p:txBody>
          <a:bodyPr/>
          <a:lstStyle/>
          <a:p>
            <a:pPr>
              <a:buFontTx/>
              <a:buNone/>
            </a:pPr>
            <a:r>
              <a:rPr lang="fr-FR" sz="2000">
                <a:latin typeface="Arial Narrow" pitchFamily="34" charset="0"/>
              </a:rPr>
              <a:t>      </a:t>
            </a:r>
            <a:r>
              <a:rPr lang="fr-FR" sz="2400">
                <a:latin typeface="Arial Narrow" pitchFamily="34" charset="0"/>
              </a:rPr>
              <a:t>En revanche, ceux qui accueillent des amis ou des parents picards le font relativement régulièrement.</a:t>
            </a:r>
          </a:p>
        </p:txBody>
      </p:sp>
      <p:sp>
        <p:nvSpPr>
          <p:cNvPr id="14340" name="Text Box 4"/>
          <p:cNvSpPr txBox="1">
            <a:spLocks noChangeArrowheads="1"/>
          </p:cNvSpPr>
          <p:nvPr/>
        </p:nvSpPr>
        <p:spPr bwMode="auto">
          <a:xfrm>
            <a:off x="0" y="685800"/>
            <a:ext cx="8763000" cy="8223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Fréquence annuelle d ’hébergement d ’amis ou de parents résidant dans la région (échantillon total : 325).</a:t>
            </a:r>
            <a:endParaRPr lang="fr-FR"/>
          </a:p>
        </p:txBody>
      </p:sp>
      <p:graphicFrame>
        <p:nvGraphicFramePr>
          <p:cNvPr id="14343" name="Object 7"/>
          <p:cNvGraphicFramePr>
            <a:graphicFrameLocks noChangeAspect="1"/>
          </p:cNvGraphicFramePr>
          <p:nvPr/>
        </p:nvGraphicFramePr>
        <p:xfrm>
          <a:off x="0" y="1524000"/>
          <a:ext cx="3105150" cy="1447800"/>
        </p:xfrm>
        <a:graphic>
          <a:graphicData uri="http://schemas.openxmlformats.org/presentationml/2006/ole">
            <p:oleObj spid="_x0000_s14343" name="Feuille de calcul" r:id="rId3" imgW="3667680" imgH="1710000" progId="Excel.Sheet.8">
              <p:embed/>
            </p:oleObj>
          </a:graphicData>
        </a:graphic>
      </p:graphicFrame>
      <p:graphicFrame>
        <p:nvGraphicFramePr>
          <p:cNvPr id="14344" name="Object 8"/>
          <p:cNvGraphicFramePr>
            <a:graphicFrameLocks noChangeAspect="1"/>
          </p:cNvGraphicFramePr>
          <p:nvPr/>
        </p:nvGraphicFramePr>
        <p:xfrm>
          <a:off x="0" y="2971800"/>
          <a:ext cx="3105150" cy="495300"/>
        </p:xfrm>
        <a:graphic>
          <a:graphicData uri="http://schemas.openxmlformats.org/presentationml/2006/ole">
            <p:oleObj spid="_x0000_s14344" name="Feuille de calcul" r:id="rId4" imgW="3667680" imgH="585000" progId="Excel.Sheet.8">
              <p:embed/>
            </p:oleObj>
          </a:graphicData>
        </a:graphic>
      </p:graphicFrame>
      <p:graphicFrame>
        <p:nvGraphicFramePr>
          <p:cNvPr id="14345" name="Object 9"/>
          <p:cNvGraphicFramePr>
            <a:graphicFrameLocks noChangeAspect="1"/>
          </p:cNvGraphicFramePr>
          <p:nvPr/>
        </p:nvGraphicFramePr>
        <p:xfrm>
          <a:off x="3276600" y="1524000"/>
          <a:ext cx="5181600" cy="2981325"/>
        </p:xfrm>
        <a:graphic>
          <a:graphicData uri="http://schemas.openxmlformats.org/presentationml/2006/ole">
            <p:oleObj spid="_x0000_s14345" name="Feuille de calcul" r:id="rId5" imgW="5512680" imgH="2992680" progId="Excel.Sheet.8">
              <p:embed/>
            </p:oleObj>
          </a:graphicData>
        </a:graphic>
      </p:graphicFrame>
      <p:sp>
        <p:nvSpPr>
          <p:cNvPr id="14349" name="Rectangle 13"/>
          <p:cNvSpPr>
            <a:spLocks noChangeArrowheads="1"/>
          </p:cNvSpPr>
          <p:nvPr/>
        </p:nvSpPr>
        <p:spPr bwMode="auto">
          <a:xfrm>
            <a:off x="4857752" y="1285860"/>
            <a:ext cx="2387600" cy="304800"/>
          </a:xfrm>
          <a:prstGeom prst="rect">
            <a:avLst/>
          </a:prstGeom>
          <a:noFill/>
          <a:ln w="9525">
            <a:noFill/>
            <a:miter lim="800000"/>
            <a:headEnd/>
            <a:tailEnd/>
          </a:ln>
          <a:effectLst/>
        </p:spPr>
        <p:txBody>
          <a:bodyPr wrap="none">
            <a:spAutoFit/>
          </a:bodyPr>
          <a:lstStyle/>
          <a:p>
            <a:r>
              <a:rPr lang="fr-FR" altLang="fr-FR" sz="1400" b="1" dirty="0">
                <a:latin typeface="Arial Narrow" pitchFamily="34" charset="0"/>
                <a:sym typeface="Wingdings 2" pitchFamily="18" charset="2"/>
              </a:rPr>
              <a:t>Si oui, combien de fois par an ?</a:t>
            </a:r>
            <a:endParaRPr lang="fr-FR" sz="1400" b="1" dirty="0">
              <a:latin typeface="Arial Narrow" pitchFamily="34" charset="0"/>
              <a:sym typeface="Wingdings 2" pitchFamily="18" charset="2"/>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2"/>
          <p:cNvSpPr>
            <a:spLocks noGrp="1"/>
          </p:cNvSpPr>
          <p:nvPr>
            <p:ph type="ftr" sz="quarter" idx="11"/>
          </p:nvPr>
        </p:nvSpPr>
        <p:spPr/>
        <p:txBody>
          <a:bodyPr/>
          <a:lstStyle/>
          <a:p>
            <a:r>
              <a:rPr lang="fr-FR"/>
              <a:t>Enquête habitants Picardie octobre 2007 - CoManaging - </a:t>
            </a:r>
          </a:p>
        </p:txBody>
      </p:sp>
      <p:sp>
        <p:nvSpPr>
          <p:cNvPr id="6" name="Espace réservé du numéro de diapositive 3"/>
          <p:cNvSpPr>
            <a:spLocks noGrp="1"/>
          </p:cNvSpPr>
          <p:nvPr>
            <p:ph type="sldNum" sz="quarter" idx="12"/>
          </p:nvPr>
        </p:nvSpPr>
        <p:spPr/>
        <p:txBody>
          <a:bodyPr/>
          <a:lstStyle/>
          <a:p>
            <a:fld id="{F22DC3B9-F090-4053-AF6A-7E64D47D21AB}" type="slidenum">
              <a:rPr lang="fr-FR"/>
              <a:pPr/>
              <a:t>110</a:t>
            </a:fld>
            <a:endParaRPr lang="fr-FR"/>
          </a:p>
        </p:txBody>
      </p:sp>
      <p:graphicFrame>
        <p:nvGraphicFramePr>
          <p:cNvPr id="122882" name="Object 2"/>
          <p:cNvGraphicFramePr>
            <a:graphicFrameLocks noChangeAspect="1"/>
          </p:cNvGraphicFramePr>
          <p:nvPr/>
        </p:nvGraphicFramePr>
        <p:xfrm>
          <a:off x="0" y="838200"/>
          <a:ext cx="5202238" cy="971550"/>
        </p:xfrm>
        <a:graphic>
          <a:graphicData uri="http://schemas.openxmlformats.org/presentationml/2006/ole">
            <p:oleObj spid="_x0000_s122882" name="Feuille de calcul" r:id="rId3" imgW="6142680" imgH="1147680" progId="Excel.Sheet.8">
              <p:embed/>
            </p:oleObj>
          </a:graphicData>
        </a:graphic>
      </p:graphicFrame>
      <p:sp>
        <p:nvSpPr>
          <p:cNvPr id="122883" name="Rectangle 3"/>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SATISFACTION GLOBALE SUR LE TOURISME EN PICARDIE (2)</a:t>
            </a:r>
            <a:endParaRPr lang="fr-FR" dirty="0">
              <a:solidFill>
                <a:schemeClr val="tx2"/>
              </a:solidFill>
              <a:latin typeface="Arial Narrow" pitchFamily="34" charset="0"/>
            </a:endParaRPr>
          </a:p>
        </p:txBody>
      </p:sp>
      <p:graphicFrame>
        <p:nvGraphicFramePr>
          <p:cNvPr id="122884" name="Object 4"/>
          <p:cNvGraphicFramePr>
            <a:graphicFrameLocks noChangeAspect="1"/>
          </p:cNvGraphicFramePr>
          <p:nvPr/>
        </p:nvGraphicFramePr>
        <p:xfrm>
          <a:off x="228600" y="1981200"/>
          <a:ext cx="8229600" cy="4033838"/>
        </p:xfrm>
        <a:graphic>
          <a:graphicData uri="http://schemas.openxmlformats.org/presentationml/2006/ole">
            <p:oleObj spid="_x0000_s122884" name="Feuille de calcul" r:id="rId4" imgW="5512680" imgH="2992680" progId="Excel.Sheet.8">
              <p:embed/>
            </p:oleObj>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a:t>Enquête habitants Picardie octobre 2007 - CoManaging - </a:t>
            </a:r>
          </a:p>
        </p:txBody>
      </p:sp>
      <p:sp>
        <p:nvSpPr>
          <p:cNvPr id="4" name="Espace réservé du numéro de diapositive 3"/>
          <p:cNvSpPr>
            <a:spLocks noGrp="1"/>
          </p:cNvSpPr>
          <p:nvPr>
            <p:ph type="sldNum" sz="quarter" idx="12"/>
          </p:nvPr>
        </p:nvSpPr>
        <p:spPr/>
        <p:txBody>
          <a:bodyPr/>
          <a:lstStyle/>
          <a:p>
            <a:fld id="{FAC4D932-CED9-413F-93E0-C44B5E6C6E92}" type="slidenum">
              <a:rPr lang="fr-FR"/>
              <a:pPr/>
              <a:t>111</a:t>
            </a:fld>
            <a:endParaRPr lang="fr-FR"/>
          </a:p>
        </p:txBody>
      </p:sp>
      <p:sp>
        <p:nvSpPr>
          <p:cNvPr id="135172" name="Text Box 4"/>
          <p:cNvSpPr txBox="1">
            <a:spLocks noChangeArrowheads="1"/>
          </p:cNvSpPr>
          <p:nvPr/>
        </p:nvSpPr>
        <p:spPr bwMode="auto">
          <a:xfrm>
            <a:off x="179388" y="836613"/>
            <a:ext cx="8964612" cy="5691187"/>
          </a:xfrm>
          <a:prstGeom prst="rect">
            <a:avLst/>
          </a:prstGeom>
          <a:noFill/>
          <a:ln w="9525">
            <a:noFill/>
            <a:miter lim="800000"/>
            <a:headEnd/>
            <a:tailEnd/>
          </a:ln>
          <a:effectLst/>
        </p:spPr>
        <p:txBody>
          <a:bodyPr>
            <a:spAutoFit/>
          </a:bodyPr>
          <a:lstStyle/>
          <a:p>
            <a:pPr>
              <a:spcBef>
                <a:spcPct val="50000"/>
              </a:spcBef>
            </a:pPr>
            <a:r>
              <a:rPr lang="fr-FR" sz="3200">
                <a:solidFill>
                  <a:srgbClr val="A50021"/>
                </a:solidFill>
                <a:latin typeface="Arial Narrow" pitchFamily="34" charset="0"/>
              </a:rPr>
              <a:t>Conclusion :</a:t>
            </a:r>
            <a:r>
              <a:rPr lang="fr-FR"/>
              <a:t> </a:t>
            </a:r>
          </a:p>
          <a:p>
            <a:pPr>
              <a:spcBef>
                <a:spcPct val="50000"/>
              </a:spcBef>
            </a:pPr>
            <a:r>
              <a:rPr lang="fr-FR">
                <a:latin typeface="Arial Narrow" pitchFamily="34" charset="0"/>
              </a:rPr>
              <a:t>Les habitants sont très investis dans le développement touristique de la Picardie. Leur conception de ce développement est éminemment positive. </a:t>
            </a:r>
          </a:p>
          <a:p>
            <a:pPr>
              <a:spcBef>
                <a:spcPct val="50000"/>
              </a:spcBef>
            </a:pPr>
            <a:r>
              <a:rPr lang="fr-FR">
                <a:latin typeface="Arial Narrow" pitchFamily="34" charset="0"/>
              </a:rPr>
              <a:t>Les répondants ont également une perception nette de ce que peut représenter l’activité touristique de la région, que ce soit sur le point de vue économique ou social.</a:t>
            </a:r>
          </a:p>
          <a:p>
            <a:pPr>
              <a:spcBef>
                <a:spcPct val="50000"/>
              </a:spcBef>
            </a:pPr>
            <a:r>
              <a:rPr lang="fr-FR">
                <a:latin typeface="Arial Narrow" pitchFamily="34" charset="0"/>
              </a:rPr>
              <a:t>Les habitants ne se pensent pas encore véritablement comme des ambassadeurs actifs de la région. Cependant, leur investissement dans les démarches proposées constitue un signe positif.  </a:t>
            </a:r>
          </a:p>
          <a:p>
            <a:pPr>
              <a:spcBef>
                <a:spcPct val="50000"/>
              </a:spcBef>
            </a:pPr>
            <a:endParaRPr lang="fr-FR">
              <a:latin typeface="Arial Narrow" pitchFamily="34" charset="0"/>
            </a:endParaRPr>
          </a:p>
          <a:p>
            <a:pPr>
              <a:spcBef>
                <a:spcPct val="50000"/>
              </a:spcBef>
            </a:pPr>
            <a:endParaRPr lang="fr-FR"/>
          </a:p>
          <a:p>
            <a:pPr>
              <a:spcBef>
                <a:spcPct val="50000"/>
              </a:spcBef>
            </a:pPr>
            <a:endParaRPr lang="fr-F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pied de page 5"/>
          <p:cNvSpPr>
            <a:spLocks noGrp="1"/>
          </p:cNvSpPr>
          <p:nvPr>
            <p:ph type="ftr" sz="quarter" idx="11"/>
          </p:nvPr>
        </p:nvSpPr>
        <p:spPr/>
        <p:txBody>
          <a:bodyPr/>
          <a:lstStyle/>
          <a:p>
            <a:r>
              <a:rPr lang="fr-FR"/>
              <a:t>Enquête habitants Picardie octobre 2007 - CoManaging - </a:t>
            </a:r>
          </a:p>
        </p:txBody>
      </p:sp>
      <p:sp>
        <p:nvSpPr>
          <p:cNvPr id="10" name="Espace réservé du numéro de diapositive 6"/>
          <p:cNvSpPr>
            <a:spLocks noGrp="1"/>
          </p:cNvSpPr>
          <p:nvPr>
            <p:ph type="sldNum" sz="quarter" idx="12"/>
          </p:nvPr>
        </p:nvSpPr>
        <p:spPr/>
        <p:txBody>
          <a:bodyPr/>
          <a:lstStyle/>
          <a:p>
            <a:fld id="{9F72F4A7-12EC-4C7E-AAF2-DC33EBE4B71D}" type="slidenum">
              <a:rPr lang="fr-FR"/>
              <a:pPr/>
              <a:t>12</a:t>
            </a:fld>
            <a:endParaRPr lang="fr-FR"/>
          </a:p>
        </p:txBody>
      </p:sp>
      <p:sp>
        <p:nvSpPr>
          <p:cNvPr id="15362" name="Rectangle 2"/>
          <p:cNvSpPr>
            <a:spLocks noGrp="1" noChangeArrowheads="1"/>
          </p:cNvSpPr>
          <p:nvPr>
            <p:ph type="title"/>
          </p:nvPr>
        </p:nvSpPr>
        <p:spPr>
          <a:xfrm>
            <a:off x="228600" y="152400"/>
            <a:ext cx="5986474" cy="457200"/>
          </a:xfrm>
        </p:spPr>
        <p:txBody>
          <a:bodyPr/>
          <a:lstStyle/>
          <a:p>
            <a:r>
              <a:rPr lang="fr-FR" sz="2000" dirty="0"/>
              <a:t>PROFIL D ’ACCUEIL D ’AMIS OU DE PARENTS HABITANT DANS LA REGION</a:t>
            </a:r>
            <a:endParaRPr lang="fr-FR" sz="2400" dirty="0"/>
          </a:p>
        </p:txBody>
      </p:sp>
      <p:sp>
        <p:nvSpPr>
          <p:cNvPr id="15363" name="Rectangle 3"/>
          <p:cNvSpPr>
            <a:spLocks noGrp="1" noChangeArrowheads="1"/>
          </p:cNvSpPr>
          <p:nvPr>
            <p:ph type="body" sz="half" idx="1"/>
          </p:nvPr>
        </p:nvSpPr>
        <p:spPr>
          <a:xfrm>
            <a:off x="0" y="5181600"/>
            <a:ext cx="9144000" cy="838200"/>
          </a:xfrm>
        </p:spPr>
        <p:txBody>
          <a:bodyPr/>
          <a:lstStyle/>
          <a:p>
            <a:pPr>
              <a:buFontTx/>
              <a:buNone/>
            </a:pPr>
            <a:r>
              <a:rPr lang="fr-FR" sz="2000">
                <a:latin typeface="Arial Narrow" pitchFamily="34" charset="0"/>
              </a:rPr>
              <a:t>      </a:t>
            </a:r>
            <a:r>
              <a:rPr lang="fr-FR" sz="2000" b="1">
                <a:latin typeface="Arial Narrow" pitchFamily="34" charset="0"/>
              </a:rPr>
              <a:t>Les amis ou parents accueillis ne sont que rarement seuls, le plus souvent ils sont 2 (40% des réponses). </a:t>
            </a:r>
          </a:p>
        </p:txBody>
      </p:sp>
      <p:sp>
        <p:nvSpPr>
          <p:cNvPr id="15364" name="Text Box 4"/>
          <p:cNvSpPr txBox="1">
            <a:spLocks noChangeArrowheads="1"/>
          </p:cNvSpPr>
          <p:nvPr/>
        </p:nvSpPr>
        <p:spPr bwMode="auto">
          <a:xfrm>
            <a:off x="0" y="685800"/>
            <a:ext cx="8763000" cy="822325"/>
          </a:xfrm>
          <a:prstGeom prst="rect">
            <a:avLst/>
          </a:prstGeom>
          <a:noFill/>
          <a:ln w="9525">
            <a:noFill/>
            <a:miter lim="800000"/>
            <a:headEnd/>
            <a:tailEnd/>
          </a:ln>
          <a:effectLst/>
        </p:spPr>
        <p:txBody>
          <a:bodyPr>
            <a:spAutoFit/>
          </a:bodyPr>
          <a:lstStyle/>
          <a:p>
            <a:pPr>
              <a:spcBef>
                <a:spcPct val="50000"/>
              </a:spcBef>
            </a:pPr>
            <a:r>
              <a:rPr lang="fr-FR" dirty="0">
                <a:latin typeface="Arial Narrow" pitchFamily="34" charset="0"/>
              </a:rPr>
              <a:t>Nombre moyen d ’amis ou de parents résidant dans la région hébergés à chaque fois (échantillon total : 325).</a:t>
            </a:r>
            <a:endParaRPr lang="fr-FR" dirty="0"/>
          </a:p>
        </p:txBody>
      </p:sp>
      <p:graphicFrame>
        <p:nvGraphicFramePr>
          <p:cNvPr id="15368" name="Object 8"/>
          <p:cNvGraphicFramePr>
            <a:graphicFrameLocks noChangeAspect="1"/>
          </p:cNvGraphicFramePr>
          <p:nvPr/>
        </p:nvGraphicFramePr>
        <p:xfrm>
          <a:off x="0" y="1600200"/>
          <a:ext cx="3105150" cy="1209675"/>
        </p:xfrm>
        <a:graphic>
          <a:graphicData uri="http://schemas.openxmlformats.org/presentationml/2006/ole">
            <p:oleObj spid="_x0000_s15368" name="Feuille de calcul" r:id="rId4" imgW="3667680" imgH="1428840" progId="Excel.Sheet.8">
              <p:embed/>
            </p:oleObj>
          </a:graphicData>
        </a:graphic>
      </p:graphicFrame>
      <p:graphicFrame>
        <p:nvGraphicFramePr>
          <p:cNvPr id="15369" name="Object 9"/>
          <p:cNvGraphicFramePr>
            <a:graphicFrameLocks noChangeAspect="1"/>
          </p:cNvGraphicFramePr>
          <p:nvPr/>
        </p:nvGraphicFramePr>
        <p:xfrm>
          <a:off x="3071802" y="1714488"/>
          <a:ext cx="5791200" cy="3332162"/>
        </p:xfrm>
        <a:graphic>
          <a:graphicData uri="http://schemas.openxmlformats.org/presentationml/2006/ole">
            <p:oleObj spid="_x0000_s15369" name="Feuille de calcul" r:id="rId5" imgW="5512680" imgH="2992680" progId="Excel.Sheet.8">
              <p:embed/>
            </p:oleObj>
          </a:graphicData>
        </a:graphic>
      </p:graphicFrame>
      <p:graphicFrame>
        <p:nvGraphicFramePr>
          <p:cNvPr id="15370" name="Object 10"/>
          <p:cNvGraphicFramePr>
            <a:graphicFrameLocks noChangeAspect="1"/>
          </p:cNvGraphicFramePr>
          <p:nvPr/>
        </p:nvGraphicFramePr>
        <p:xfrm>
          <a:off x="0" y="2806700"/>
          <a:ext cx="3105150" cy="495300"/>
        </p:xfrm>
        <a:graphic>
          <a:graphicData uri="http://schemas.openxmlformats.org/presentationml/2006/ole">
            <p:oleObj spid="_x0000_s15370" name="Feuille de calcul" r:id="rId6" imgW="3667680" imgH="585000" progId="Excel.Sheet.8">
              <p:embed/>
            </p:oleObj>
          </a:graphicData>
        </a:graphic>
      </p:graphicFrame>
      <p:sp>
        <p:nvSpPr>
          <p:cNvPr id="15371" name="Rectangle 11"/>
          <p:cNvSpPr>
            <a:spLocks noChangeArrowheads="1"/>
          </p:cNvSpPr>
          <p:nvPr/>
        </p:nvSpPr>
        <p:spPr bwMode="auto">
          <a:xfrm>
            <a:off x="3740150" y="1571612"/>
            <a:ext cx="5403850" cy="261937"/>
          </a:xfrm>
          <a:prstGeom prst="rect">
            <a:avLst/>
          </a:prstGeom>
          <a:noFill/>
          <a:ln w="9525">
            <a:noFill/>
            <a:miter lim="800000"/>
            <a:headEnd/>
            <a:tailEnd/>
          </a:ln>
          <a:effectLst/>
        </p:spPr>
        <p:txBody>
          <a:bodyPr wrap="none">
            <a:spAutoFit/>
          </a:bodyPr>
          <a:lstStyle/>
          <a:p>
            <a:pPr eaLnBrk="1" hangingPunct="1">
              <a:lnSpc>
                <a:spcPct val="80000"/>
              </a:lnSpc>
            </a:pPr>
            <a:r>
              <a:rPr lang="fr-FR" altLang="fr-FR" sz="1400" b="1" dirty="0">
                <a:latin typeface="Arial Narrow" pitchFamily="34" charset="0"/>
                <a:sym typeface="Wingdings 2" pitchFamily="18" charset="2"/>
              </a:rPr>
              <a:t>Si oui, combien de personnes, en moyenne, hébergez-vous à chaque fois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pied de page 5"/>
          <p:cNvSpPr>
            <a:spLocks noGrp="1"/>
          </p:cNvSpPr>
          <p:nvPr>
            <p:ph type="ftr" sz="quarter" idx="11"/>
          </p:nvPr>
        </p:nvSpPr>
        <p:spPr/>
        <p:txBody>
          <a:bodyPr/>
          <a:lstStyle/>
          <a:p>
            <a:r>
              <a:rPr lang="fr-FR"/>
              <a:t>Enquête habitants Picardie octobre 2007 - CoManaging - </a:t>
            </a:r>
          </a:p>
        </p:txBody>
      </p:sp>
      <p:sp>
        <p:nvSpPr>
          <p:cNvPr id="10" name="Espace réservé du numéro de diapositive 6"/>
          <p:cNvSpPr>
            <a:spLocks noGrp="1"/>
          </p:cNvSpPr>
          <p:nvPr>
            <p:ph type="sldNum" sz="quarter" idx="12"/>
          </p:nvPr>
        </p:nvSpPr>
        <p:spPr/>
        <p:txBody>
          <a:bodyPr/>
          <a:lstStyle/>
          <a:p>
            <a:fld id="{4AB79DE0-EC59-41FC-98EC-8D1963E380D4}" type="slidenum">
              <a:rPr lang="fr-FR"/>
              <a:pPr/>
              <a:t>13</a:t>
            </a:fld>
            <a:endParaRPr lang="fr-FR"/>
          </a:p>
        </p:txBody>
      </p:sp>
      <p:sp>
        <p:nvSpPr>
          <p:cNvPr id="16386" name="Rectangle 2"/>
          <p:cNvSpPr>
            <a:spLocks noGrp="1" noChangeArrowheads="1"/>
          </p:cNvSpPr>
          <p:nvPr>
            <p:ph type="title"/>
          </p:nvPr>
        </p:nvSpPr>
        <p:spPr>
          <a:xfrm>
            <a:off x="228600" y="152400"/>
            <a:ext cx="5986474" cy="457200"/>
          </a:xfrm>
        </p:spPr>
        <p:txBody>
          <a:bodyPr/>
          <a:lstStyle/>
          <a:p>
            <a:r>
              <a:rPr lang="fr-FR" sz="2000" dirty="0"/>
              <a:t>PROFIL D ’ACCUEIL D ’AMIS OU DE PARENTS HABITANT DANS LA REGION</a:t>
            </a:r>
            <a:endParaRPr lang="fr-FR" sz="2400" dirty="0"/>
          </a:p>
        </p:txBody>
      </p:sp>
      <p:sp>
        <p:nvSpPr>
          <p:cNvPr id="16387" name="Rectangle 3"/>
          <p:cNvSpPr>
            <a:spLocks noGrp="1" noChangeArrowheads="1"/>
          </p:cNvSpPr>
          <p:nvPr>
            <p:ph type="body" sz="half" idx="1"/>
          </p:nvPr>
        </p:nvSpPr>
        <p:spPr>
          <a:xfrm>
            <a:off x="0" y="4786322"/>
            <a:ext cx="9144000" cy="838200"/>
          </a:xfrm>
        </p:spPr>
        <p:txBody>
          <a:bodyPr/>
          <a:lstStyle/>
          <a:p>
            <a:pPr>
              <a:buFontTx/>
              <a:buNone/>
            </a:pPr>
            <a:r>
              <a:rPr lang="fr-FR" sz="2000" dirty="0">
                <a:latin typeface="Arial Narrow" pitchFamily="34" charset="0"/>
              </a:rPr>
              <a:t>      </a:t>
            </a:r>
            <a:r>
              <a:rPr lang="fr-FR" sz="2000" b="1" dirty="0">
                <a:latin typeface="Arial Narrow" pitchFamily="34" charset="0"/>
              </a:rPr>
              <a:t>La durée de séjour est de deux jours pour plus de la moitié des répondants</a:t>
            </a:r>
            <a:r>
              <a:rPr lang="fr-FR" sz="2000" dirty="0">
                <a:latin typeface="Arial Narrow" pitchFamily="34" charset="0"/>
              </a:rPr>
              <a:t>, pour des séjours plus longs (de 5 à 10 jours) pour près de 20% des répondants. Les séjours d ’une journée sont plus courants dans l ’Oise (15% de réponses contre 9% sur le total des départements).  </a:t>
            </a:r>
          </a:p>
        </p:txBody>
      </p:sp>
      <p:sp>
        <p:nvSpPr>
          <p:cNvPr id="16388" name="Text Box 4"/>
          <p:cNvSpPr txBox="1">
            <a:spLocks noChangeArrowheads="1"/>
          </p:cNvSpPr>
          <p:nvPr/>
        </p:nvSpPr>
        <p:spPr bwMode="auto">
          <a:xfrm>
            <a:off x="0" y="685800"/>
            <a:ext cx="8763000" cy="8223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Durée moyenne du séjour des amis ou des parents hébergés résidant dans la région (échantillon total : 325).</a:t>
            </a:r>
            <a:endParaRPr lang="fr-FR"/>
          </a:p>
        </p:txBody>
      </p:sp>
      <p:graphicFrame>
        <p:nvGraphicFramePr>
          <p:cNvPr id="16392" name="Object 8"/>
          <p:cNvGraphicFramePr>
            <a:graphicFrameLocks noChangeAspect="1"/>
          </p:cNvGraphicFramePr>
          <p:nvPr/>
        </p:nvGraphicFramePr>
        <p:xfrm>
          <a:off x="0" y="1600200"/>
          <a:ext cx="3105150" cy="1447800"/>
        </p:xfrm>
        <a:graphic>
          <a:graphicData uri="http://schemas.openxmlformats.org/presentationml/2006/ole">
            <p:oleObj spid="_x0000_s16392" name="Feuille de calcul" r:id="rId4" imgW="3667680" imgH="1710000" progId="Excel.Sheet.8">
              <p:embed/>
            </p:oleObj>
          </a:graphicData>
        </a:graphic>
      </p:graphicFrame>
      <p:graphicFrame>
        <p:nvGraphicFramePr>
          <p:cNvPr id="16393" name="Object 9"/>
          <p:cNvGraphicFramePr>
            <a:graphicFrameLocks noChangeAspect="1"/>
          </p:cNvGraphicFramePr>
          <p:nvPr/>
        </p:nvGraphicFramePr>
        <p:xfrm>
          <a:off x="0" y="3048000"/>
          <a:ext cx="3105150" cy="495300"/>
        </p:xfrm>
        <a:graphic>
          <a:graphicData uri="http://schemas.openxmlformats.org/presentationml/2006/ole">
            <p:oleObj spid="_x0000_s16393" name="Feuille de calcul" r:id="rId5" imgW="3667680" imgH="585000" progId="Excel.Sheet.8">
              <p:embed/>
            </p:oleObj>
          </a:graphicData>
        </a:graphic>
      </p:graphicFrame>
      <p:graphicFrame>
        <p:nvGraphicFramePr>
          <p:cNvPr id="16394" name="Object 10"/>
          <p:cNvGraphicFramePr>
            <a:graphicFrameLocks noChangeAspect="1"/>
          </p:cNvGraphicFramePr>
          <p:nvPr/>
        </p:nvGraphicFramePr>
        <p:xfrm>
          <a:off x="3048000" y="1447800"/>
          <a:ext cx="6096000" cy="3506788"/>
        </p:xfrm>
        <a:graphic>
          <a:graphicData uri="http://schemas.openxmlformats.org/presentationml/2006/ole">
            <p:oleObj spid="_x0000_s16394" name="Feuille de calcul" r:id="rId6" imgW="5512680" imgH="2992680" progId="Excel.Sheet.8">
              <p:embed/>
            </p:oleObj>
          </a:graphicData>
        </a:graphic>
      </p:graphicFrame>
      <p:sp>
        <p:nvSpPr>
          <p:cNvPr id="16395" name="Rectangle 11"/>
          <p:cNvSpPr>
            <a:spLocks noChangeArrowheads="1"/>
          </p:cNvSpPr>
          <p:nvPr/>
        </p:nvSpPr>
        <p:spPr bwMode="auto">
          <a:xfrm>
            <a:off x="4572000" y="1357298"/>
            <a:ext cx="3443288" cy="261937"/>
          </a:xfrm>
          <a:prstGeom prst="rect">
            <a:avLst/>
          </a:prstGeom>
          <a:noFill/>
          <a:ln w="9525">
            <a:noFill/>
            <a:miter lim="800000"/>
            <a:headEnd/>
            <a:tailEnd/>
          </a:ln>
          <a:effectLst/>
        </p:spPr>
        <p:txBody>
          <a:bodyPr wrap="none">
            <a:spAutoFit/>
          </a:bodyPr>
          <a:lstStyle/>
          <a:p>
            <a:pPr eaLnBrk="1" hangingPunct="1">
              <a:lnSpc>
                <a:spcPct val="80000"/>
              </a:lnSpc>
            </a:pPr>
            <a:r>
              <a:rPr lang="fr-FR" altLang="fr-FR" sz="1400" b="1" dirty="0">
                <a:latin typeface="Arial Narrow" pitchFamily="34" charset="0"/>
                <a:sym typeface="Wingdings 2" pitchFamily="18" charset="2"/>
              </a:rPr>
              <a:t>Si oui, quelle est la durée moyenne de séjour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7" name="Object 9"/>
          <p:cNvGraphicFramePr>
            <a:graphicFrameLocks noChangeAspect="1"/>
          </p:cNvGraphicFramePr>
          <p:nvPr/>
        </p:nvGraphicFramePr>
        <p:xfrm>
          <a:off x="3124200" y="1447800"/>
          <a:ext cx="5715000" cy="3289300"/>
        </p:xfrm>
        <a:graphic>
          <a:graphicData uri="http://schemas.openxmlformats.org/presentationml/2006/ole">
            <p:oleObj spid="_x0000_s17417" name="Feuille de calcul" r:id="rId4" imgW="5512680" imgH="2992680" progId="Excel.Sheet.8">
              <p:embed/>
            </p:oleObj>
          </a:graphicData>
        </a:graphic>
      </p:graphicFrame>
      <p:sp>
        <p:nvSpPr>
          <p:cNvPr id="8" name="Espace réservé du pied de page 5"/>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6"/>
          <p:cNvSpPr>
            <a:spLocks noGrp="1"/>
          </p:cNvSpPr>
          <p:nvPr>
            <p:ph type="sldNum" sz="quarter" idx="12"/>
          </p:nvPr>
        </p:nvSpPr>
        <p:spPr/>
        <p:txBody>
          <a:bodyPr/>
          <a:lstStyle/>
          <a:p>
            <a:fld id="{3D68CAD1-19FE-4179-BFAF-E9AC68E47F2C}" type="slidenum">
              <a:rPr lang="fr-FR"/>
              <a:pPr/>
              <a:t>14</a:t>
            </a:fld>
            <a:endParaRPr lang="fr-FR"/>
          </a:p>
        </p:txBody>
      </p:sp>
      <p:sp>
        <p:nvSpPr>
          <p:cNvPr id="17410" name="Rectangle 2"/>
          <p:cNvSpPr>
            <a:spLocks noGrp="1" noChangeArrowheads="1"/>
          </p:cNvSpPr>
          <p:nvPr>
            <p:ph type="title"/>
          </p:nvPr>
        </p:nvSpPr>
        <p:spPr>
          <a:xfrm>
            <a:off x="228600" y="152400"/>
            <a:ext cx="6057912" cy="457200"/>
          </a:xfrm>
        </p:spPr>
        <p:txBody>
          <a:bodyPr/>
          <a:lstStyle/>
          <a:p>
            <a:r>
              <a:rPr lang="fr-FR" sz="2000" dirty="0"/>
              <a:t>PROFIL D ’ACCUEIL D ’AMIS OU DE PARENTS HABITANT DANS LA REGION</a:t>
            </a:r>
            <a:endParaRPr lang="fr-FR" sz="2400" dirty="0"/>
          </a:p>
        </p:txBody>
      </p:sp>
      <p:sp>
        <p:nvSpPr>
          <p:cNvPr id="17411" name="Rectangle 3"/>
          <p:cNvSpPr>
            <a:spLocks noGrp="1" noChangeArrowheads="1"/>
          </p:cNvSpPr>
          <p:nvPr>
            <p:ph type="body" sz="half" idx="1"/>
          </p:nvPr>
        </p:nvSpPr>
        <p:spPr>
          <a:xfrm>
            <a:off x="0" y="4429132"/>
            <a:ext cx="9144000" cy="838200"/>
          </a:xfrm>
        </p:spPr>
        <p:txBody>
          <a:bodyPr/>
          <a:lstStyle/>
          <a:p>
            <a:pPr>
              <a:buFontTx/>
              <a:buNone/>
            </a:pPr>
            <a:r>
              <a:rPr lang="fr-FR" sz="2000" dirty="0">
                <a:latin typeface="Arial Narrow" pitchFamily="34" charset="0"/>
              </a:rPr>
              <a:t>      </a:t>
            </a:r>
            <a:r>
              <a:rPr lang="fr-FR" sz="2400" dirty="0">
                <a:latin typeface="Arial Narrow" pitchFamily="34" charset="0"/>
              </a:rPr>
              <a:t>La part du tourisme dans ces déplacements dans la région est très réduite. Ces séjours effectués concernent avant tout la visite à la famille ou à des amis.   </a:t>
            </a:r>
          </a:p>
        </p:txBody>
      </p:sp>
      <p:sp>
        <p:nvSpPr>
          <p:cNvPr id="17412" name="Text Box 4"/>
          <p:cNvSpPr txBox="1">
            <a:spLocks noChangeArrowheads="1"/>
          </p:cNvSpPr>
          <p:nvPr/>
        </p:nvSpPr>
        <p:spPr bwMode="auto">
          <a:xfrm>
            <a:off x="0" y="785794"/>
            <a:ext cx="8763000" cy="822325"/>
          </a:xfrm>
          <a:prstGeom prst="rect">
            <a:avLst/>
          </a:prstGeom>
          <a:noFill/>
          <a:ln w="9525">
            <a:noFill/>
            <a:miter lim="800000"/>
            <a:headEnd/>
            <a:tailEnd/>
          </a:ln>
          <a:effectLst/>
        </p:spPr>
        <p:txBody>
          <a:bodyPr>
            <a:spAutoFit/>
          </a:bodyPr>
          <a:lstStyle/>
          <a:p>
            <a:pPr>
              <a:spcBef>
                <a:spcPct val="50000"/>
              </a:spcBef>
            </a:pPr>
            <a:r>
              <a:rPr lang="fr-FR" dirty="0">
                <a:latin typeface="Arial Narrow" pitchFamily="34" charset="0"/>
              </a:rPr>
              <a:t>Motif principal du séjour des amis ou parents hébergés résidant dans la région (échantillon total : 325).</a:t>
            </a:r>
            <a:endParaRPr lang="fr-FR" dirty="0"/>
          </a:p>
        </p:txBody>
      </p:sp>
      <p:graphicFrame>
        <p:nvGraphicFramePr>
          <p:cNvPr id="17416" name="Object 8"/>
          <p:cNvGraphicFramePr>
            <a:graphicFrameLocks noChangeAspect="1"/>
          </p:cNvGraphicFramePr>
          <p:nvPr/>
        </p:nvGraphicFramePr>
        <p:xfrm>
          <a:off x="0" y="1857364"/>
          <a:ext cx="3105150" cy="733425"/>
        </p:xfrm>
        <a:graphic>
          <a:graphicData uri="http://schemas.openxmlformats.org/presentationml/2006/ole">
            <p:oleObj spid="_x0000_s17416" name="Feuille de calcul" r:id="rId5" imgW="3667680" imgH="866160" progId="Excel.Sheet.8">
              <p:embed/>
            </p:oleObj>
          </a:graphicData>
        </a:graphic>
      </p:graphicFrame>
      <p:sp>
        <p:nvSpPr>
          <p:cNvPr id="17418" name="Rectangle 10"/>
          <p:cNvSpPr>
            <a:spLocks noChangeArrowheads="1"/>
          </p:cNvSpPr>
          <p:nvPr/>
        </p:nvSpPr>
        <p:spPr bwMode="auto">
          <a:xfrm>
            <a:off x="4643438" y="1714488"/>
            <a:ext cx="2144712" cy="261937"/>
          </a:xfrm>
          <a:prstGeom prst="rect">
            <a:avLst/>
          </a:prstGeom>
          <a:noFill/>
          <a:ln w="9525">
            <a:noFill/>
            <a:miter lim="800000"/>
            <a:headEnd/>
            <a:tailEnd/>
          </a:ln>
          <a:effectLst/>
        </p:spPr>
        <p:txBody>
          <a:bodyPr wrap="none">
            <a:spAutoFit/>
          </a:bodyPr>
          <a:lstStyle/>
          <a:p>
            <a:pPr eaLnBrk="1" hangingPunct="1">
              <a:lnSpc>
                <a:spcPct val="80000"/>
              </a:lnSpc>
            </a:pPr>
            <a:r>
              <a:rPr lang="fr-FR" altLang="fr-FR" sz="1400" b="1" dirty="0">
                <a:latin typeface="Arial Narrow" pitchFamily="34" charset="0"/>
                <a:ea typeface="Arial Unicode MS" pitchFamily="34" charset="-128"/>
                <a:cs typeface="Arial Unicode MS" pitchFamily="34" charset="-128"/>
                <a:sym typeface="Wingdings 2" pitchFamily="18" charset="2"/>
              </a:rPr>
              <a:t>Quel est le motif de séjour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40" name="Object 8"/>
          <p:cNvGraphicFramePr>
            <a:graphicFrameLocks noChangeAspect="1"/>
          </p:cNvGraphicFramePr>
          <p:nvPr/>
        </p:nvGraphicFramePr>
        <p:xfrm>
          <a:off x="3505200" y="1643050"/>
          <a:ext cx="5638800" cy="3244850"/>
        </p:xfrm>
        <a:graphic>
          <a:graphicData uri="http://schemas.openxmlformats.org/presentationml/2006/ole">
            <p:oleObj spid="_x0000_s18440" name="Feuille de calcul" r:id="rId4" imgW="5512680" imgH="2992680" progId="Excel.Sheet.8">
              <p:embed/>
            </p:oleObj>
          </a:graphicData>
        </a:graphic>
      </p:graphicFrame>
      <p:sp>
        <p:nvSpPr>
          <p:cNvPr id="8" name="Espace réservé du pied de page 5"/>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6"/>
          <p:cNvSpPr>
            <a:spLocks noGrp="1"/>
          </p:cNvSpPr>
          <p:nvPr>
            <p:ph type="sldNum" sz="quarter" idx="12"/>
          </p:nvPr>
        </p:nvSpPr>
        <p:spPr/>
        <p:txBody>
          <a:bodyPr/>
          <a:lstStyle/>
          <a:p>
            <a:fld id="{529D0106-5612-4B6A-B500-1A61AC91B111}" type="slidenum">
              <a:rPr lang="fr-FR"/>
              <a:pPr/>
              <a:t>15</a:t>
            </a:fld>
            <a:endParaRPr lang="fr-FR"/>
          </a:p>
        </p:txBody>
      </p:sp>
      <p:sp>
        <p:nvSpPr>
          <p:cNvPr id="18434" name="Rectangle 2"/>
          <p:cNvSpPr>
            <a:spLocks noGrp="1" noChangeArrowheads="1"/>
          </p:cNvSpPr>
          <p:nvPr>
            <p:ph type="title"/>
          </p:nvPr>
        </p:nvSpPr>
        <p:spPr>
          <a:xfrm>
            <a:off x="228600" y="152400"/>
            <a:ext cx="5986474" cy="457200"/>
          </a:xfrm>
        </p:spPr>
        <p:txBody>
          <a:bodyPr/>
          <a:lstStyle/>
          <a:p>
            <a:r>
              <a:rPr lang="fr-FR" sz="2000" dirty="0"/>
              <a:t>PROFIL D ’ACCUEIL D ’AMIS OU DE PARENTS HABITANT HORS DE LA REGION</a:t>
            </a:r>
            <a:endParaRPr lang="fr-FR" sz="2400" dirty="0"/>
          </a:p>
        </p:txBody>
      </p:sp>
      <p:sp>
        <p:nvSpPr>
          <p:cNvPr id="18435" name="Rectangle 3"/>
          <p:cNvSpPr>
            <a:spLocks noGrp="1" noChangeArrowheads="1"/>
          </p:cNvSpPr>
          <p:nvPr>
            <p:ph type="body" sz="half" idx="1"/>
          </p:nvPr>
        </p:nvSpPr>
        <p:spPr>
          <a:xfrm>
            <a:off x="0" y="5013325"/>
            <a:ext cx="9144000" cy="1006475"/>
          </a:xfrm>
        </p:spPr>
        <p:txBody>
          <a:bodyPr/>
          <a:lstStyle/>
          <a:p>
            <a:pPr>
              <a:lnSpc>
                <a:spcPct val="80000"/>
              </a:lnSpc>
              <a:buFontTx/>
              <a:buNone/>
            </a:pPr>
            <a:r>
              <a:rPr lang="fr-FR" sz="2400">
                <a:latin typeface="Arial Narrow" pitchFamily="34" charset="0"/>
              </a:rPr>
              <a:t>         Les picards interrogés ont plus souvent hébergé des amis ou parents ne vivant pas en Picardie(45%) que des amis ou parents vivant en Picardie (32%, se reporter page 8).</a:t>
            </a:r>
            <a:r>
              <a:rPr lang="fr-FR" sz="1600">
                <a:latin typeface="Arial Narrow" pitchFamily="34" charset="0"/>
              </a:rPr>
              <a:t>  </a:t>
            </a:r>
          </a:p>
        </p:txBody>
      </p:sp>
      <p:sp>
        <p:nvSpPr>
          <p:cNvPr id="18436" name="Text Box 4"/>
          <p:cNvSpPr txBox="1">
            <a:spLocks noChangeArrowheads="1"/>
          </p:cNvSpPr>
          <p:nvPr/>
        </p:nvSpPr>
        <p:spPr bwMode="auto">
          <a:xfrm>
            <a:off x="0" y="1643050"/>
            <a:ext cx="5257800" cy="457200"/>
          </a:xfrm>
          <a:prstGeom prst="rect">
            <a:avLst/>
          </a:prstGeom>
          <a:noFill/>
          <a:ln w="9525">
            <a:noFill/>
            <a:miter lim="800000"/>
            <a:headEnd/>
            <a:tailEnd/>
          </a:ln>
          <a:effectLst/>
        </p:spPr>
        <p:txBody>
          <a:bodyPr>
            <a:spAutoFit/>
          </a:bodyPr>
          <a:lstStyle/>
          <a:p>
            <a:pPr>
              <a:spcBef>
                <a:spcPct val="50000"/>
              </a:spcBef>
            </a:pPr>
            <a:r>
              <a:rPr lang="fr-FR" dirty="0">
                <a:latin typeface="Arial Narrow" pitchFamily="34" charset="0"/>
              </a:rPr>
              <a:t>Pratique d ’accueil</a:t>
            </a:r>
            <a:endParaRPr lang="fr-FR" dirty="0"/>
          </a:p>
        </p:txBody>
      </p:sp>
      <p:graphicFrame>
        <p:nvGraphicFramePr>
          <p:cNvPr id="18439" name="Object 7"/>
          <p:cNvGraphicFramePr>
            <a:graphicFrameLocks noChangeAspect="1"/>
          </p:cNvGraphicFramePr>
          <p:nvPr/>
        </p:nvGraphicFramePr>
        <p:xfrm>
          <a:off x="0" y="2071678"/>
          <a:ext cx="3105150" cy="495300"/>
        </p:xfrm>
        <a:graphic>
          <a:graphicData uri="http://schemas.openxmlformats.org/presentationml/2006/ole">
            <p:oleObj spid="_x0000_s18439" name="Feuille de calcul" r:id="rId5" imgW="3667680" imgH="585000" progId="Excel.Sheet.8">
              <p:embed/>
            </p:oleObj>
          </a:graphicData>
        </a:graphic>
      </p:graphicFrame>
      <p:sp>
        <p:nvSpPr>
          <p:cNvPr id="18441" name="Rectangle 9"/>
          <p:cNvSpPr>
            <a:spLocks noChangeArrowheads="1"/>
          </p:cNvSpPr>
          <p:nvPr/>
        </p:nvSpPr>
        <p:spPr bwMode="auto">
          <a:xfrm>
            <a:off x="0" y="1214422"/>
            <a:ext cx="7543800" cy="261937"/>
          </a:xfrm>
          <a:prstGeom prst="rect">
            <a:avLst/>
          </a:prstGeom>
          <a:noFill/>
          <a:ln w="9525">
            <a:noFill/>
            <a:miter lim="800000"/>
            <a:headEnd/>
            <a:tailEnd/>
          </a:ln>
          <a:effectLst/>
        </p:spPr>
        <p:txBody>
          <a:bodyPr wrap="none">
            <a:spAutoFit/>
          </a:bodyPr>
          <a:lstStyle/>
          <a:p>
            <a:pPr eaLnBrk="1" hangingPunct="1">
              <a:lnSpc>
                <a:spcPct val="80000"/>
              </a:lnSpc>
            </a:pPr>
            <a:r>
              <a:rPr lang="fr-FR" altLang="fr-FR" sz="1400" b="1" dirty="0">
                <a:latin typeface="Arial Narrow" pitchFamily="34" charset="0"/>
                <a:sym typeface="Wingdings 2" pitchFamily="18" charset="2"/>
              </a:rPr>
              <a:t>Hébergez vous de temps en temps chez vous des amis ou des parents résidant à l’extérieur de la région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pied de page 5"/>
          <p:cNvSpPr>
            <a:spLocks noGrp="1"/>
          </p:cNvSpPr>
          <p:nvPr>
            <p:ph type="ftr" sz="quarter" idx="11"/>
          </p:nvPr>
        </p:nvSpPr>
        <p:spPr/>
        <p:txBody>
          <a:bodyPr/>
          <a:lstStyle/>
          <a:p>
            <a:r>
              <a:rPr lang="fr-FR"/>
              <a:t>Enquête habitants Picardie octobre 2007 - CoManaging - </a:t>
            </a:r>
          </a:p>
        </p:txBody>
      </p:sp>
      <p:sp>
        <p:nvSpPr>
          <p:cNvPr id="10" name="Espace réservé du numéro de diapositive 6"/>
          <p:cNvSpPr>
            <a:spLocks noGrp="1"/>
          </p:cNvSpPr>
          <p:nvPr>
            <p:ph type="sldNum" sz="quarter" idx="12"/>
          </p:nvPr>
        </p:nvSpPr>
        <p:spPr/>
        <p:txBody>
          <a:bodyPr/>
          <a:lstStyle/>
          <a:p>
            <a:fld id="{F2712408-ADC3-460B-918E-D9F55A6E306E}" type="slidenum">
              <a:rPr lang="fr-FR"/>
              <a:pPr/>
              <a:t>16</a:t>
            </a:fld>
            <a:endParaRPr lang="fr-FR"/>
          </a:p>
        </p:txBody>
      </p:sp>
      <p:sp>
        <p:nvSpPr>
          <p:cNvPr id="25602" name="Rectangle 2"/>
          <p:cNvSpPr>
            <a:spLocks noGrp="1" noChangeArrowheads="1"/>
          </p:cNvSpPr>
          <p:nvPr>
            <p:ph type="title"/>
          </p:nvPr>
        </p:nvSpPr>
        <p:spPr>
          <a:xfrm>
            <a:off x="228600" y="152400"/>
            <a:ext cx="5986474" cy="457200"/>
          </a:xfrm>
        </p:spPr>
        <p:txBody>
          <a:bodyPr/>
          <a:lstStyle/>
          <a:p>
            <a:r>
              <a:rPr lang="fr-FR" sz="2000" dirty="0"/>
              <a:t>PROFIL D ’ACCUEIL D ’AMIS OU DE PARENTS HABITANT HORS DE LA REGION</a:t>
            </a:r>
            <a:endParaRPr lang="fr-FR" sz="2400" dirty="0"/>
          </a:p>
        </p:txBody>
      </p:sp>
      <p:sp>
        <p:nvSpPr>
          <p:cNvPr id="25603" name="Rectangle 3"/>
          <p:cNvSpPr>
            <a:spLocks noGrp="1" noChangeArrowheads="1"/>
          </p:cNvSpPr>
          <p:nvPr>
            <p:ph type="body" sz="half" idx="1"/>
          </p:nvPr>
        </p:nvSpPr>
        <p:spPr>
          <a:xfrm>
            <a:off x="0" y="5181600"/>
            <a:ext cx="9144000" cy="838200"/>
          </a:xfrm>
        </p:spPr>
        <p:txBody>
          <a:bodyPr/>
          <a:lstStyle/>
          <a:p>
            <a:pPr>
              <a:buFontTx/>
              <a:buNone/>
            </a:pPr>
            <a:r>
              <a:rPr lang="fr-FR" sz="2000">
                <a:latin typeface="Arial Narrow" pitchFamily="34" charset="0"/>
              </a:rPr>
              <a:t>      Ceux qui accueillent des amis ou des parents étrangers à la région le font relativement régulièrement. </a:t>
            </a:r>
            <a:r>
              <a:rPr lang="fr-FR" sz="2000" b="1">
                <a:latin typeface="Arial Narrow" pitchFamily="34" charset="0"/>
              </a:rPr>
              <a:t>Un quart de ceux-ci hébergent des amis ou des parents à deux reprises au cours de l ’année.</a:t>
            </a:r>
            <a:r>
              <a:rPr lang="fr-FR" sz="2000">
                <a:latin typeface="Arial Narrow" pitchFamily="34" charset="0"/>
              </a:rPr>
              <a:t> </a:t>
            </a:r>
          </a:p>
        </p:txBody>
      </p:sp>
      <p:sp>
        <p:nvSpPr>
          <p:cNvPr id="25604" name="Text Box 4"/>
          <p:cNvSpPr txBox="1">
            <a:spLocks noChangeArrowheads="1"/>
          </p:cNvSpPr>
          <p:nvPr/>
        </p:nvSpPr>
        <p:spPr bwMode="auto">
          <a:xfrm>
            <a:off x="0" y="685800"/>
            <a:ext cx="8763000" cy="8223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Fréquence annuelle d ’hébergement d ’amis ou de parents résidant hors de la région (échantillon total : 465).</a:t>
            </a:r>
            <a:endParaRPr lang="fr-FR"/>
          </a:p>
        </p:txBody>
      </p:sp>
      <p:graphicFrame>
        <p:nvGraphicFramePr>
          <p:cNvPr id="25608" name="Object 8"/>
          <p:cNvGraphicFramePr>
            <a:graphicFrameLocks noChangeAspect="1"/>
          </p:cNvGraphicFramePr>
          <p:nvPr/>
        </p:nvGraphicFramePr>
        <p:xfrm>
          <a:off x="0" y="1676400"/>
          <a:ext cx="3105150" cy="1447800"/>
        </p:xfrm>
        <a:graphic>
          <a:graphicData uri="http://schemas.openxmlformats.org/presentationml/2006/ole">
            <p:oleObj spid="_x0000_s25608" name="Feuille de calcul" r:id="rId3" imgW="3667680" imgH="1710000" progId="Excel.Sheet.8">
              <p:embed/>
            </p:oleObj>
          </a:graphicData>
        </a:graphic>
      </p:graphicFrame>
      <p:graphicFrame>
        <p:nvGraphicFramePr>
          <p:cNvPr id="25609" name="Object 9"/>
          <p:cNvGraphicFramePr>
            <a:graphicFrameLocks noChangeAspect="1"/>
          </p:cNvGraphicFramePr>
          <p:nvPr/>
        </p:nvGraphicFramePr>
        <p:xfrm>
          <a:off x="0" y="3124200"/>
          <a:ext cx="3105150" cy="495300"/>
        </p:xfrm>
        <a:graphic>
          <a:graphicData uri="http://schemas.openxmlformats.org/presentationml/2006/ole">
            <p:oleObj spid="_x0000_s25609" name="Feuille de calcul" r:id="rId4" imgW="3667680" imgH="585000" progId="Excel.Sheet.8">
              <p:embed/>
            </p:oleObj>
          </a:graphicData>
        </a:graphic>
      </p:graphicFrame>
      <p:graphicFrame>
        <p:nvGraphicFramePr>
          <p:cNvPr id="25610" name="Object 10"/>
          <p:cNvGraphicFramePr>
            <a:graphicFrameLocks noChangeAspect="1"/>
          </p:cNvGraphicFramePr>
          <p:nvPr/>
        </p:nvGraphicFramePr>
        <p:xfrm>
          <a:off x="3048000" y="1643050"/>
          <a:ext cx="6096000" cy="3508375"/>
        </p:xfrm>
        <a:graphic>
          <a:graphicData uri="http://schemas.openxmlformats.org/presentationml/2006/ole">
            <p:oleObj spid="_x0000_s25610" name="Feuille de calcul" r:id="rId5" imgW="5512680" imgH="2992680" progId="Excel.Sheet.8">
              <p:embed/>
            </p:oleObj>
          </a:graphicData>
        </a:graphic>
      </p:graphicFrame>
      <p:sp>
        <p:nvSpPr>
          <p:cNvPr id="25611" name="Rectangle 11"/>
          <p:cNvSpPr>
            <a:spLocks noChangeArrowheads="1"/>
          </p:cNvSpPr>
          <p:nvPr/>
        </p:nvSpPr>
        <p:spPr bwMode="auto">
          <a:xfrm>
            <a:off x="5072066" y="1571612"/>
            <a:ext cx="2387600" cy="261937"/>
          </a:xfrm>
          <a:prstGeom prst="rect">
            <a:avLst/>
          </a:prstGeom>
          <a:noFill/>
          <a:ln w="9525">
            <a:noFill/>
            <a:miter lim="800000"/>
            <a:headEnd/>
            <a:tailEnd/>
          </a:ln>
          <a:effectLst/>
        </p:spPr>
        <p:txBody>
          <a:bodyPr wrap="none">
            <a:spAutoFit/>
          </a:bodyPr>
          <a:lstStyle/>
          <a:p>
            <a:pPr eaLnBrk="1" hangingPunct="1">
              <a:lnSpc>
                <a:spcPct val="80000"/>
              </a:lnSpc>
            </a:pPr>
            <a:r>
              <a:rPr lang="fr-FR" altLang="fr-FR" sz="1400" b="1" dirty="0">
                <a:latin typeface="Arial Narrow" pitchFamily="34" charset="0"/>
                <a:sym typeface="Wingdings 2" pitchFamily="18" charset="2"/>
              </a:rPr>
              <a:t>Si oui, combien de fois par an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pied de page 5"/>
          <p:cNvSpPr>
            <a:spLocks noGrp="1"/>
          </p:cNvSpPr>
          <p:nvPr>
            <p:ph type="ftr" sz="quarter" idx="11"/>
          </p:nvPr>
        </p:nvSpPr>
        <p:spPr/>
        <p:txBody>
          <a:bodyPr/>
          <a:lstStyle/>
          <a:p>
            <a:r>
              <a:rPr lang="fr-FR"/>
              <a:t>Enquête habitants Picardie octobre 2007 - CoManaging - </a:t>
            </a:r>
          </a:p>
        </p:txBody>
      </p:sp>
      <p:sp>
        <p:nvSpPr>
          <p:cNvPr id="10" name="Espace réservé du numéro de diapositive 6"/>
          <p:cNvSpPr>
            <a:spLocks noGrp="1"/>
          </p:cNvSpPr>
          <p:nvPr>
            <p:ph type="sldNum" sz="quarter" idx="12"/>
          </p:nvPr>
        </p:nvSpPr>
        <p:spPr/>
        <p:txBody>
          <a:bodyPr/>
          <a:lstStyle/>
          <a:p>
            <a:fld id="{6B274F63-6075-4459-84E3-B1299A2199E5}" type="slidenum">
              <a:rPr lang="fr-FR"/>
              <a:pPr/>
              <a:t>17</a:t>
            </a:fld>
            <a:endParaRPr lang="fr-FR"/>
          </a:p>
        </p:txBody>
      </p:sp>
      <p:sp>
        <p:nvSpPr>
          <p:cNvPr id="26626" name="Rectangle 2"/>
          <p:cNvSpPr>
            <a:spLocks noGrp="1" noChangeArrowheads="1"/>
          </p:cNvSpPr>
          <p:nvPr>
            <p:ph type="title"/>
          </p:nvPr>
        </p:nvSpPr>
        <p:spPr>
          <a:xfrm>
            <a:off x="228600" y="152400"/>
            <a:ext cx="5986474" cy="457200"/>
          </a:xfrm>
        </p:spPr>
        <p:txBody>
          <a:bodyPr/>
          <a:lstStyle/>
          <a:p>
            <a:r>
              <a:rPr lang="fr-FR" sz="2000" dirty="0"/>
              <a:t>PROFIL D ’ACCUEIL D ’AMIS OU DE PARENTS HABITANT HORS DE LA REGION</a:t>
            </a:r>
            <a:endParaRPr lang="fr-FR" sz="2400" dirty="0"/>
          </a:p>
        </p:txBody>
      </p:sp>
      <p:sp>
        <p:nvSpPr>
          <p:cNvPr id="26627" name="Rectangle 3"/>
          <p:cNvSpPr>
            <a:spLocks noGrp="1" noChangeArrowheads="1"/>
          </p:cNvSpPr>
          <p:nvPr>
            <p:ph type="body" sz="half" idx="1"/>
          </p:nvPr>
        </p:nvSpPr>
        <p:spPr>
          <a:xfrm>
            <a:off x="0" y="5181600"/>
            <a:ext cx="9144000" cy="838200"/>
          </a:xfrm>
        </p:spPr>
        <p:txBody>
          <a:bodyPr/>
          <a:lstStyle/>
          <a:p>
            <a:pPr>
              <a:buFontTx/>
              <a:buNone/>
            </a:pPr>
            <a:r>
              <a:rPr lang="fr-FR" sz="2000">
                <a:latin typeface="Arial Narrow" pitchFamily="34" charset="0"/>
              </a:rPr>
              <a:t>     Tout comme dans le cas des amis ou parents hébergés résidant en Picardie, les amis ou parents hébergés résidant hors de la région sont le plus souvent au nombre de 2.  </a:t>
            </a:r>
          </a:p>
        </p:txBody>
      </p:sp>
      <p:sp>
        <p:nvSpPr>
          <p:cNvPr id="26628" name="Text Box 4"/>
          <p:cNvSpPr txBox="1">
            <a:spLocks noChangeArrowheads="1"/>
          </p:cNvSpPr>
          <p:nvPr/>
        </p:nvSpPr>
        <p:spPr bwMode="auto">
          <a:xfrm>
            <a:off x="0" y="685800"/>
            <a:ext cx="8763000" cy="8223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Nombre moyen d ’amis ou de parents résidant hors de la région hébergés à chaque fois (échantillon total : 465).</a:t>
            </a:r>
            <a:endParaRPr lang="fr-FR"/>
          </a:p>
        </p:txBody>
      </p:sp>
      <p:graphicFrame>
        <p:nvGraphicFramePr>
          <p:cNvPr id="26632" name="Object 8"/>
          <p:cNvGraphicFramePr>
            <a:graphicFrameLocks noChangeAspect="1"/>
          </p:cNvGraphicFramePr>
          <p:nvPr/>
        </p:nvGraphicFramePr>
        <p:xfrm>
          <a:off x="0" y="1600200"/>
          <a:ext cx="3105150" cy="1209675"/>
        </p:xfrm>
        <a:graphic>
          <a:graphicData uri="http://schemas.openxmlformats.org/presentationml/2006/ole">
            <p:oleObj spid="_x0000_s26632" name="Feuille de calcul" r:id="rId4" imgW="3667680" imgH="1428840" progId="Excel.Sheet.8">
              <p:embed/>
            </p:oleObj>
          </a:graphicData>
        </a:graphic>
      </p:graphicFrame>
      <p:graphicFrame>
        <p:nvGraphicFramePr>
          <p:cNvPr id="26633" name="Object 9"/>
          <p:cNvGraphicFramePr>
            <a:graphicFrameLocks noChangeAspect="1"/>
          </p:cNvGraphicFramePr>
          <p:nvPr/>
        </p:nvGraphicFramePr>
        <p:xfrm>
          <a:off x="0" y="2782888"/>
          <a:ext cx="3105150" cy="495300"/>
        </p:xfrm>
        <a:graphic>
          <a:graphicData uri="http://schemas.openxmlformats.org/presentationml/2006/ole">
            <p:oleObj spid="_x0000_s26633" name="Feuille de calcul" r:id="rId5" imgW="3667680" imgH="585000" progId="Excel.Sheet.8">
              <p:embed/>
            </p:oleObj>
          </a:graphicData>
        </a:graphic>
      </p:graphicFrame>
      <p:graphicFrame>
        <p:nvGraphicFramePr>
          <p:cNvPr id="26634" name="Object 10"/>
          <p:cNvGraphicFramePr>
            <a:graphicFrameLocks noChangeAspect="1"/>
          </p:cNvGraphicFramePr>
          <p:nvPr/>
        </p:nvGraphicFramePr>
        <p:xfrm>
          <a:off x="3581400" y="1785926"/>
          <a:ext cx="5562600" cy="3201988"/>
        </p:xfrm>
        <a:graphic>
          <a:graphicData uri="http://schemas.openxmlformats.org/presentationml/2006/ole">
            <p:oleObj spid="_x0000_s26634" name="Feuille de calcul" r:id="rId6" imgW="5512680" imgH="2992680" progId="Excel.Sheet.8">
              <p:embed/>
            </p:oleObj>
          </a:graphicData>
        </a:graphic>
      </p:graphicFrame>
      <p:sp>
        <p:nvSpPr>
          <p:cNvPr id="26635" name="Rectangle 11"/>
          <p:cNvSpPr>
            <a:spLocks noChangeArrowheads="1"/>
          </p:cNvSpPr>
          <p:nvPr/>
        </p:nvSpPr>
        <p:spPr bwMode="auto">
          <a:xfrm>
            <a:off x="4429124" y="1500174"/>
            <a:ext cx="4897437" cy="431800"/>
          </a:xfrm>
          <a:prstGeom prst="rect">
            <a:avLst/>
          </a:prstGeom>
          <a:noFill/>
          <a:ln w="9525">
            <a:noFill/>
            <a:miter lim="800000"/>
            <a:headEnd/>
            <a:tailEnd/>
          </a:ln>
          <a:effectLst/>
        </p:spPr>
        <p:txBody>
          <a:bodyPr>
            <a:spAutoFit/>
          </a:bodyPr>
          <a:lstStyle/>
          <a:p>
            <a:pPr eaLnBrk="1" hangingPunct="1">
              <a:lnSpc>
                <a:spcPct val="80000"/>
              </a:lnSpc>
            </a:pPr>
            <a:r>
              <a:rPr lang="fr-FR" altLang="fr-FR" sz="1400" b="1" dirty="0">
                <a:latin typeface="Arial Narrow" pitchFamily="34" charset="0"/>
                <a:sym typeface="Wingdings 2" pitchFamily="18" charset="2"/>
              </a:rPr>
              <a:t>Si oui, combien de personnes, en moyenne, hébergez-vous à chaque fois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pied de page 5"/>
          <p:cNvSpPr>
            <a:spLocks noGrp="1"/>
          </p:cNvSpPr>
          <p:nvPr>
            <p:ph type="ftr" sz="quarter" idx="11"/>
          </p:nvPr>
        </p:nvSpPr>
        <p:spPr/>
        <p:txBody>
          <a:bodyPr/>
          <a:lstStyle/>
          <a:p>
            <a:r>
              <a:rPr lang="fr-FR"/>
              <a:t>Enquête habitants Picardie octobre 2007 - CoManaging - </a:t>
            </a:r>
          </a:p>
        </p:txBody>
      </p:sp>
      <p:sp>
        <p:nvSpPr>
          <p:cNvPr id="10" name="Espace réservé du numéro de diapositive 6"/>
          <p:cNvSpPr>
            <a:spLocks noGrp="1"/>
          </p:cNvSpPr>
          <p:nvPr>
            <p:ph type="sldNum" sz="quarter" idx="12"/>
          </p:nvPr>
        </p:nvSpPr>
        <p:spPr/>
        <p:txBody>
          <a:bodyPr/>
          <a:lstStyle/>
          <a:p>
            <a:fld id="{9B129D99-F911-486C-B993-E6210480E597}" type="slidenum">
              <a:rPr lang="fr-FR"/>
              <a:pPr/>
              <a:t>18</a:t>
            </a:fld>
            <a:endParaRPr lang="fr-FR"/>
          </a:p>
        </p:txBody>
      </p:sp>
      <p:sp>
        <p:nvSpPr>
          <p:cNvPr id="28674" name="Rectangle 2"/>
          <p:cNvSpPr>
            <a:spLocks noGrp="1" noChangeArrowheads="1"/>
          </p:cNvSpPr>
          <p:nvPr>
            <p:ph type="title"/>
          </p:nvPr>
        </p:nvSpPr>
        <p:spPr>
          <a:xfrm>
            <a:off x="228600" y="152400"/>
            <a:ext cx="5986474" cy="457200"/>
          </a:xfrm>
        </p:spPr>
        <p:txBody>
          <a:bodyPr/>
          <a:lstStyle/>
          <a:p>
            <a:r>
              <a:rPr lang="fr-FR" sz="2000" dirty="0"/>
              <a:t>PROFIL D ’ACCUEIL D ’AMIS OU DE PARENTS HABITANT HORS DE LA REGION</a:t>
            </a:r>
            <a:endParaRPr lang="fr-FR" sz="2400" dirty="0"/>
          </a:p>
        </p:txBody>
      </p:sp>
      <p:sp>
        <p:nvSpPr>
          <p:cNvPr id="28675" name="Rectangle 3"/>
          <p:cNvSpPr>
            <a:spLocks noGrp="1" noChangeArrowheads="1"/>
          </p:cNvSpPr>
          <p:nvPr>
            <p:ph type="body" sz="half" idx="1"/>
          </p:nvPr>
        </p:nvSpPr>
        <p:spPr>
          <a:xfrm>
            <a:off x="0" y="5181600"/>
            <a:ext cx="9144000" cy="838200"/>
          </a:xfrm>
        </p:spPr>
        <p:txBody>
          <a:bodyPr/>
          <a:lstStyle/>
          <a:p>
            <a:pPr>
              <a:lnSpc>
                <a:spcPct val="80000"/>
              </a:lnSpc>
              <a:buFontTx/>
              <a:buNone/>
            </a:pPr>
            <a:r>
              <a:rPr lang="fr-FR" sz="2000">
                <a:latin typeface="Arial Narrow" pitchFamily="34" charset="0"/>
              </a:rPr>
              <a:t>      La durée de séjour est de deux jours pour 34% des répondants, pour des séjours plus longs (de 5 à 10 jours) pour 30% des répondants. Les séjours d ’une journée sont naturellement rares.</a:t>
            </a:r>
          </a:p>
        </p:txBody>
      </p:sp>
      <p:sp>
        <p:nvSpPr>
          <p:cNvPr id="28676" name="Text Box 4"/>
          <p:cNvSpPr txBox="1">
            <a:spLocks noChangeArrowheads="1"/>
          </p:cNvSpPr>
          <p:nvPr/>
        </p:nvSpPr>
        <p:spPr bwMode="auto">
          <a:xfrm>
            <a:off x="0" y="685800"/>
            <a:ext cx="8763000" cy="8223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Durée moyenne du séjour des amis ou des parents hébergés résidant hors de la région  (échantillon total : 465).</a:t>
            </a:r>
            <a:endParaRPr lang="fr-FR"/>
          </a:p>
        </p:txBody>
      </p:sp>
      <p:graphicFrame>
        <p:nvGraphicFramePr>
          <p:cNvPr id="28680" name="Object 8"/>
          <p:cNvGraphicFramePr>
            <a:graphicFrameLocks noChangeAspect="1"/>
          </p:cNvGraphicFramePr>
          <p:nvPr/>
        </p:nvGraphicFramePr>
        <p:xfrm>
          <a:off x="0" y="1600200"/>
          <a:ext cx="3105150" cy="1447800"/>
        </p:xfrm>
        <a:graphic>
          <a:graphicData uri="http://schemas.openxmlformats.org/presentationml/2006/ole">
            <p:oleObj spid="_x0000_s28680" name="Feuille de calcul" r:id="rId4" imgW="3667680" imgH="1710000" progId="Excel.Sheet.8">
              <p:embed/>
            </p:oleObj>
          </a:graphicData>
        </a:graphic>
      </p:graphicFrame>
      <p:graphicFrame>
        <p:nvGraphicFramePr>
          <p:cNvPr id="28681" name="Object 9"/>
          <p:cNvGraphicFramePr>
            <a:graphicFrameLocks noChangeAspect="1"/>
          </p:cNvGraphicFramePr>
          <p:nvPr/>
        </p:nvGraphicFramePr>
        <p:xfrm>
          <a:off x="0" y="3048000"/>
          <a:ext cx="3105150" cy="495300"/>
        </p:xfrm>
        <a:graphic>
          <a:graphicData uri="http://schemas.openxmlformats.org/presentationml/2006/ole">
            <p:oleObj spid="_x0000_s28681" name="Feuille de calcul" r:id="rId5" imgW="3667680" imgH="585000" progId="Excel.Sheet.8">
              <p:embed/>
            </p:oleObj>
          </a:graphicData>
        </a:graphic>
      </p:graphicFrame>
      <p:graphicFrame>
        <p:nvGraphicFramePr>
          <p:cNvPr id="28683" name="Object 11"/>
          <p:cNvGraphicFramePr>
            <a:graphicFrameLocks noChangeAspect="1"/>
          </p:cNvGraphicFramePr>
          <p:nvPr/>
        </p:nvGraphicFramePr>
        <p:xfrm>
          <a:off x="3200400" y="1447800"/>
          <a:ext cx="5638800" cy="3244850"/>
        </p:xfrm>
        <a:graphic>
          <a:graphicData uri="http://schemas.openxmlformats.org/presentationml/2006/ole">
            <p:oleObj spid="_x0000_s28683" name="Feuille de calcul" r:id="rId6" imgW="5512680" imgH="2992680" progId="Excel.Sheet.8">
              <p:embed/>
            </p:oleObj>
          </a:graphicData>
        </a:graphic>
      </p:graphicFrame>
      <p:sp>
        <p:nvSpPr>
          <p:cNvPr id="28684" name="Rectangle 12"/>
          <p:cNvSpPr>
            <a:spLocks noChangeArrowheads="1"/>
          </p:cNvSpPr>
          <p:nvPr/>
        </p:nvSpPr>
        <p:spPr bwMode="auto">
          <a:xfrm>
            <a:off x="4572000" y="1341438"/>
            <a:ext cx="3443288" cy="261937"/>
          </a:xfrm>
          <a:prstGeom prst="rect">
            <a:avLst/>
          </a:prstGeom>
          <a:noFill/>
          <a:ln w="9525">
            <a:noFill/>
            <a:miter lim="800000"/>
            <a:headEnd/>
            <a:tailEnd/>
          </a:ln>
          <a:effectLst/>
        </p:spPr>
        <p:txBody>
          <a:bodyPr wrap="none">
            <a:spAutoFit/>
          </a:bodyPr>
          <a:lstStyle/>
          <a:p>
            <a:pPr eaLnBrk="1" hangingPunct="1">
              <a:lnSpc>
                <a:spcPct val="80000"/>
              </a:lnSpc>
            </a:pPr>
            <a:r>
              <a:rPr lang="fr-FR" altLang="fr-FR" sz="1400" b="1">
                <a:latin typeface="Arial Narrow" pitchFamily="34" charset="0"/>
                <a:sym typeface="Wingdings 2" pitchFamily="18" charset="2"/>
              </a:rPr>
              <a:t>Si oui, quelle est la durée moyenne de séjour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5"/>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6"/>
          <p:cNvSpPr>
            <a:spLocks noGrp="1"/>
          </p:cNvSpPr>
          <p:nvPr>
            <p:ph type="sldNum" sz="quarter" idx="12"/>
          </p:nvPr>
        </p:nvSpPr>
        <p:spPr/>
        <p:txBody>
          <a:bodyPr/>
          <a:lstStyle/>
          <a:p>
            <a:fld id="{E27C4C2F-5E8A-4FD2-A997-5909E55BB581}" type="slidenum">
              <a:rPr lang="fr-FR"/>
              <a:pPr/>
              <a:t>19</a:t>
            </a:fld>
            <a:endParaRPr lang="fr-FR"/>
          </a:p>
        </p:txBody>
      </p:sp>
      <p:sp>
        <p:nvSpPr>
          <p:cNvPr id="30722" name="Rectangle 2"/>
          <p:cNvSpPr>
            <a:spLocks noGrp="1" noChangeArrowheads="1"/>
          </p:cNvSpPr>
          <p:nvPr>
            <p:ph type="title"/>
          </p:nvPr>
        </p:nvSpPr>
        <p:spPr>
          <a:xfrm>
            <a:off x="228600" y="152400"/>
            <a:ext cx="5986474" cy="457200"/>
          </a:xfrm>
        </p:spPr>
        <p:txBody>
          <a:bodyPr/>
          <a:lstStyle/>
          <a:p>
            <a:r>
              <a:rPr lang="fr-FR" sz="2000" dirty="0"/>
              <a:t>PROFIL D ’ACCUEIL D ’AMIS OU DE PARENTS HABITANT HORS DE LA REGION</a:t>
            </a:r>
            <a:endParaRPr lang="fr-FR" sz="2400" dirty="0"/>
          </a:p>
        </p:txBody>
      </p:sp>
      <p:sp>
        <p:nvSpPr>
          <p:cNvPr id="30723" name="Rectangle 3"/>
          <p:cNvSpPr>
            <a:spLocks noGrp="1" noChangeArrowheads="1"/>
          </p:cNvSpPr>
          <p:nvPr>
            <p:ph type="body" sz="half" idx="1"/>
          </p:nvPr>
        </p:nvSpPr>
        <p:spPr>
          <a:xfrm>
            <a:off x="0" y="4581525"/>
            <a:ext cx="9144000" cy="838200"/>
          </a:xfrm>
        </p:spPr>
        <p:txBody>
          <a:bodyPr/>
          <a:lstStyle/>
          <a:p>
            <a:pPr>
              <a:buFontTx/>
              <a:buNone/>
            </a:pPr>
            <a:r>
              <a:rPr lang="fr-FR" sz="2000">
                <a:latin typeface="Arial Narrow" pitchFamily="34" charset="0"/>
              </a:rPr>
              <a:t>      </a:t>
            </a:r>
            <a:r>
              <a:rPr lang="fr-FR" sz="2000" b="1">
                <a:latin typeface="Arial Narrow" pitchFamily="34" charset="0"/>
              </a:rPr>
              <a:t>Qu ’il s ’agisse d ’amis ou de parents habitant la région ou non, la part du tourisme en tant que motif de déplacement demeure très réduite.</a:t>
            </a:r>
            <a:r>
              <a:rPr lang="fr-FR" sz="2000">
                <a:latin typeface="Arial Narrow" pitchFamily="34" charset="0"/>
              </a:rPr>
              <a:t> Ces séjours effectués concernent avant tout la visite à la famille ou à des amis.   </a:t>
            </a:r>
          </a:p>
        </p:txBody>
      </p:sp>
      <p:sp>
        <p:nvSpPr>
          <p:cNvPr id="30724" name="Text Box 4"/>
          <p:cNvSpPr txBox="1">
            <a:spLocks noChangeArrowheads="1"/>
          </p:cNvSpPr>
          <p:nvPr/>
        </p:nvSpPr>
        <p:spPr bwMode="auto">
          <a:xfrm>
            <a:off x="0" y="857232"/>
            <a:ext cx="8763000" cy="822325"/>
          </a:xfrm>
          <a:prstGeom prst="rect">
            <a:avLst/>
          </a:prstGeom>
          <a:noFill/>
          <a:ln w="9525">
            <a:noFill/>
            <a:miter lim="800000"/>
            <a:headEnd/>
            <a:tailEnd/>
          </a:ln>
          <a:effectLst/>
        </p:spPr>
        <p:txBody>
          <a:bodyPr>
            <a:spAutoFit/>
          </a:bodyPr>
          <a:lstStyle/>
          <a:p>
            <a:pPr>
              <a:spcBef>
                <a:spcPct val="50000"/>
              </a:spcBef>
            </a:pPr>
            <a:r>
              <a:rPr lang="fr-FR" dirty="0">
                <a:latin typeface="Arial Narrow" pitchFamily="34" charset="0"/>
              </a:rPr>
              <a:t>Motif principal du séjour des amis ou parents hébergés résidant hors de la région (échantillon total : 465).</a:t>
            </a:r>
            <a:endParaRPr lang="fr-FR" dirty="0"/>
          </a:p>
        </p:txBody>
      </p:sp>
      <p:graphicFrame>
        <p:nvGraphicFramePr>
          <p:cNvPr id="30727" name="Object 7"/>
          <p:cNvGraphicFramePr>
            <a:graphicFrameLocks noChangeAspect="1"/>
          </p:cNvGraphicFramePr>
          <p:nvPr/>
        </p:nvGraphicFramePr>
        <p:xfrm>
          <a:off x="0" y="1785926"/>
          <a:ext cx="3105150" cy="733425"/>
        </p:xfrm>
        <a:graphic>
          <a:graphicData uri="http://schemas.openxmlformats.org/presentationml/2006/ole">
            <p:oleObj spid="_x0000_s30727" name="Feuille de calcul" r:id="rId4" imgW="3667680" imgH="866160" progId="Excel.Sheet.8">
              <p:embed/>
            </p:oleObj>
          </a:graphicData>
        </a:graphic>
      </p:graphicFrame>
      <p:graphicFrame>
        <p:nvGraphicFramePr>
          <p:cNvPr id="30728" name="Object 8"/>
          <p:cNvGraphicFramePr>
            <a:graphicFrameLocks noChangeAspect="1"/>
          </p:cNvGraphicFramePr>
          <p:nvPr/>
        </p:nvGraphicFramePr>
        <p:xfrm>
          <a:off x="3200400" y="1524000"/>
          <a:ext cx="5562600" cy="3201988"/>
        </p:xfrm>
        <a:graphic>
          <a:graphicData uri="http://schemas.openxmlformats.org/presentationml/2006/ole">
            <p:oleObj spid="_x0000_s30728" name="Feuille de calcul" r:id="rId5" imgW="5512680" imgH="2992680" progId="Excel.Sheet.8">
              <p:embed/>
            </p:oleObj>
          </a:graphicData>
        </a:graphic>
      </p:graphicFrame>
      <p:sp>
        <p:nvSpPr>
          <p:cNvPr id="30729" name="Rectangle 9"/>
          <p:cNvSpPr>
            <a:spLocks noChangeArrowheads="1"/>
          </p:cNvSpPr>
          <p:nvPr/>
        </p:nvSpPr>
        <p:spPr bwMode="auto">
          <a:xfrm>
            <a:off x="4214810" y="2071678"/>
            <a:ext cx="2144713" cy="261937"/>
          </a:xfrm>
          <a:prstGeom prst="rect">
            <a:avLst/>
          </a:prstGeom>
          <a:noFill/>
          <a:ln w="9525">
            <a:noFill/>
            <a:miter lim="800000"/>
            <a:headEnd/>
            <a:tailEnd/>
          </a:ln>
          <a:effectLst/>
        </p:spPr>
        <p:txBody>
          <a:bodyPr wrap="none">
            <a:spAutoFit/>
          </a:bodyPr>
          <a:lstStyle/>
          <a:p>
            <a:pPr eaLnBrk="1" hangingPunct="1">
              <a:lnSpc>
                <a:spcPct val="80000"/>
              </a:lnSpc>
            </a:pPr>
            <a:r>
              <a:rPr lang="fr-FR" altLang="fr-FR" sz="1400" b="1">
                <a:latin typeface="Arial Narrow" pitchFamily="34" charset="0"/>
                <a:sym typeface="Wingdings 2" pitchFamily="18" charset="2"/>
              </a:rPr>
              <a:t>Quel est le motif de séjour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a:t>Enquête habitants Picardie octobre 2007 - CoManaging - </a:t>
            </a:r>
          </a:p>
        </p:txBody>
      </p:sp>
      <p:sp>
        <p:nvSpPr>
          <p:cNvPr id="4" name="Espace réservé du numéro de diapositive 3"/>
          <p:cNvSpPr>
            <a:spLocks noGrp="1"/>
          </p:cNvSpPr>
          <p:nvPr>
            <p:ph type="sldNum" sz="quarter" idx="12"/>
          </p:nvPr>
        </p:nvSpPr>
        <p:spPr/>
        <p:txBody>
          <a:bodyPr/>
          <a:lstStyle/>
          <a:p>
            <a:fld id="{76A77563-DD28-4D9C-9224-D68CF39C59B9}" type="slidenum">
              <a:rPr lang="fr-FR"/>
              <a:pPr/>
              <a:t>2</a:t>
            </a:fld>
            <a:endParaRPr lang="fr-FR"/>
          </a:p>
        </p:txBody>
      </p:sp>
      <p:sp>
        <p:nvSpPr>
          <p:cNvPr id="134148" name="Text Box 4"/>
          <p:cNvSpPr txBox="1">
            <a:spLocks noChangeArrowheads="1"/>
          </p:cNvSpPr>
          <p:nvPr/>
        </p:nvSpPr>
        <p:spPr bwMode="auto">
          <a:xfrm>
            <a:off x="179388" y="836613"/>
            <a:ext cx="8964612" cy="6247864"/>
          </a:xfrm>
          <a:prstGeom prst="rect">
            <a:avLst/>
          </a:prstGeom>
          <a:noFill/>
          <a:ln w="9525">
            <a:noFill/>
            <a:miter lim="800000"/>
            <a:headEnd/>
            <a:tailEnd/>
          </a:ln>
          <a:effectLst/>
        </p:spPr>
        <p:txBody>
          <a:bodyPr>
            <a:spAutoFit/>
          </a:bodyPr>
          <a:lstStyle/>
          <a:p>
            <a:pPr>
              <a:spcBef>
                <a:spcPct val="50000"/>
              </a:spcBef>
            </a:pPr>
            <a:r>
              <a:rPr lang="fr-FR" sz="3200" dirty="0">
                <a:solidFill>
                  <a:srgbClr val="A50021"/>
                </a:solidFill>
                <a:latin typeface="Arial Narrow" pitchFamily="34" charset="0"/>
              </a:rPr>
              <a:t>Remarques introductives :</a:t>
            </a:r>
            <a:r>
              <a:rPr lang="fr-FR" dirty="0"/>
              <a:t> </a:t>
            </a:r>
            <a:endParaRPr lang="fr-FR" dirty="0" smtClean="0"/>
          </a:p>
          <a:p>
            <a:pPr>
              <a:spcBef>
                <a:spcPct val="50000"/>
              </a:spcBef>
            </a:pPr>
            <a:endParaRPr lang="fr-FR" sz="2000" dirty="0"/>
          </a:p>
          <a:p>
            <a:pPr>
              <a:buFont typeface="Wingdings" pitchFamily="2" charset="2"/>
              <a:buChar char="Ø"/>
            </a:pPr>
            <a:r>
              <a:rPr lang="fr-FR" sz="2000" dirty="0" smtClean="0">
                <a:latin typeface="Arial Narrow" pitchFamily="34" charset="0"/>
              </a:rPr>
              <a:t>La réalisation des baromètres 2007 fait suite aux enquêtes menées fin 2004 auprès des habitants, des acteurs du tourisme et des visiteurs connaissant la Picardie et s'inscrit dans la liste des 15 actions prioritaires définies dans la stratégie marketing 2005-2010 du CRT</a:t>
            </a:r>
            <a:r>
              <a:rPr lang="fr-FR" sz="2000" dirty="0" smtClean="0">
                <a:latin typeface="Arial Narrow" pitchFamily="34" charset="0"/>
              </a:rPr>
              <a:t>.</a:t>
            </a:r>
          </a:p>
          <a:p>
            <a:endParaRPr lang="fr-FR" sz="2000" dirty="0" smtClean="0">
              <a:latin typeface="Arial Narrow" pitchFamily="34" charset="0"/>
            </a:endParaRPr>
          </a:p>
          <a:p>
            <a:pPr>
              <a:spcBef>
                <a:spcPct val="50000"/>
              </a:spcBef>
              <a:buFont typeface="Wingdings" pitchFamily="2" charset="2"/>
              <a:buChar char="Ø"/>
            </a:pPr>
            <a:r>
              <a:rPr lang="fr-FR" sz="2000" dirty="0" smtClean="0">
                <a:latin typeface="Arial Narrow" pitchFamily="34" charset="0"/>
              </a:rPr>
              <a:t>Les </a:t>
            </a:r>
            <a:r>
              <a:rPr lang="fr-FR" sz="2000" dirty="0">
                <a:latin typeface="Arial Narrow" pitchFamily="34" charset="0"/>
              </a:rPr>
              <a:t>habitants ont apporté des renseignements précieux à la fois en termes quantitatifs et qualitatifs. </a:t>
            </a:r>
            <a:endParaRPr lang="fr-FR" sz="2000" dirty="0" smtClean="0">
              <a:latin typeface="Arial Narrow" pitchFamily="34" charset="0"/>
            </a:endParaRPr>
          </a:p>
          <a:p>
            <a:pPr>
              <a:spcBef>
                <a:spcPct val="50000"/>
              </a:spcBef>
            </a:pPr>
            <a:endParaRPr lang="fr-FR" sz="2000" dirty="0">
              <a:latin typeface="Arial Narrow" pitchFamily="34" charset="0"/>
            </a:endParaRPr>
          </a:p>
          <a:p>
            <a:pPr>
              <a:spcBef>
                <a:spcPct val="50000"/>
              </a:spcBef>
              <a:buFont typeface="Wingdings" pitchFamily="2" charset="2"/>
              <a:buChar char="Ø"/>
            </a:pPr>
            <a:r>
              <a:rPr lang="fr-FR" sz="2000" dirty="0">
                <a:latin typeface="Arial Narrow" pitchFamily="34" charset="0"/>
              </a:rPr>
              <a:t>Un rapport comparatif entre les enquêtes 2004 et 2007 a été réalisé : sa vocation est de montrer à la fois la permanence et les ruptures dans la perception du développement touristique des habitants pour qui le développement touristique de la région est important. </a:t>
            </a:r>
          </a:p>
          <a:p>
            <a:pPr>
              <a:spcBef>
                <a:spcPct val="50000"/>
              </a:spcBef>
            </a:pPr>
            <a:endParaRPr lang="fr-FR" dirty="0">
              <a:latin typeface="Arial Narrow" pitchFamily="34" charset="0"/>
            </a:endParaRPr>
          </a:p>
          <a:p>
            <a:pPr>
              <a:spcBef>
                <a:spcPct val="50000"/>
              </a:spcBef>
            </a:pPr>
            <a:endParaRPr lang="fr-FR" dirty="0"/>
          </a:p>
          <a:p>
            <a:pPr>
              <a:spcBef>
                <a:spcPct val="50000"/>
              </a:spcBef>
            </a:pPr>
            <a:endParaRPr lang="fr-F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8" name="Object 10"/>
          <p:cNvGraphicFramePr>
            <a:graphicFrameLocks noChangeAspect="1"/>
          </p:cNvGraphicFramePr>
          <p:nvPr/>
        </p:nvGraphicFramePr>
        <p:xfrm>
          <a:off x="0" y="1905000"/>
          <a:ext cx="5105400" cy="2938463"/>
        </p:xfrm>
        <a:graphic>
          <a:graphicData uri="http://schemas.openxmlformats.org/presentationml/2006/ole">
            <p:oleObj spid="_x0000_s32778" name="Feuille de calcul" r:id="rId4" imgW="5512680" imgH="2992680" progId="Excel.Sheet.8">
              <p:embed/>
            </p:oleObj>
          </a:graphicData>
        </a:graphic>
      </p:graphicFrame>
      <p:sp>
        <p:nvSpPr>
          <p:cNvPr id="8" name="Espace réservé du pied de page 5"/>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6"/>
          <p:cNvSpPr>
            <a:spLocks noGrp="1"/>
          </p:cNvSpPr>
          <p:nvPr>
            <p:ph type="sldNum" sz="quarter" idx="12"/>
          </p:nvPr>
        </p:nvSpPr>
        <p:spPr/>
        <p:txBody>
          <a:bodyPr/>
          <a:lstStyle/>
          <a:p>
            <a:fld id="{34760CF1-84DB-4461-842C-7B6B35258BA4}" type="slidenum">
              <a:rPr lang="fr-FR"/>
              <a:pPr/>
              <a:t>20</a:t>
            </a:fld>
            <a:endParaRPr lang="fr-FR"/>
          </a:p>
        </p:txBody>
      </p:sp>
      <p:sp>
        <p:nvSpPr>
          <p:cNvPr id="32770" name="Rectangle 2"/>
          <p:cNvSpPr>
            <a:spLocks noGrp="1" noChangeArrowheads="1"/>
          </p:cNvSpPr>
          <p:nvPr>
            <p:ph type="title"/>
          </p:nvPr>
        </p:nvSpPr>
        <p:spPr>
          <a:xfrm>
            <a:off x="228600" y="152400"/>
            <a:ext cx="5986474" cy="457200"/>
          </a:xfrm>
        </p:spPr>
        <p:txBody>
          <a:bodyPr/>
          <a:lstStyle/>
          <a:p>
            <a:r>
              <a:rPr lang="fr-FR" sz="2000" dirty="0"/>
              <a:t>PRATIQUES TOURISTIQUES DES HABITANTS INTERROGES</a:t>
            </a:r>
            <a:endParaRPr lang="fr-FR" sz="2400" dirty="0"/>
          </a:p>
        </p:txBody>
      </p:sp>
      <p:sp>
        <p:nvSpPr>
          <p:cNvPr id="32771" name="Rectangle 3"/>
          <p:cNvSpPr>
            <a:spLocks noGrp="1" noChangeArrowheads="1"/>
          </p:cNvSpPr>
          <p:nvPr>
            <p:ph type="body" sz="half" idx="1"/>
          </p:nvPr>
        </p:nvSpPr>
        <p:spPr>
          <a:xfrm>
            <a:off x="0" y="4572008"/>
            <a:ext cx="9144000" cy="838200"/>
          </a:xfrm>
        </p:spPr>
        <p:txBody>
          <a:bodyPr/>
          <a:lstStyle/>
          <a:p>
            <a:pPr>
              <a:buFontTx/>
              <a:buNone/>
            </a:pPr>
            <a:r>
              <a:rPr lang="fr-FR" sz="2000" dirty="0">
                <a:latin typeface="Arial Narrow" pitchFamily="34" charset="0"/>
              </a:rPr>
              <a:t>      Les habitants interrogés ne pratiquent que peu d ’activités touristiques dans leur région. Un tiers des répondants déclarent avoir pratiqué une activité touristique en Picardie lors des 12 derniers mois. Nous observons des différences notables entre les départements : notamment entre les habitants de l ’Aisne, qui pratiqueraient quantitativement moins d ’activités touristiques dans leur région que ne le feraient les habitants de la Somme</a:t>
            </a:r>
            <a:r>
              <a:rPr lang="fr-FR" sz="1600" dirty="0">
                <a:latin typeface="Arial Narrow" pitchFamily="34" charset="0"/>
              </a:rPr>
              <a:t>. </a:t>
            </a:r>
          </a:p>
        </p:txBody>
      </p:sp>
      <p:sp>
        <p:nvSpPr>
          <p:cNvPr id="32772" name="Text Box 4"/>
          <p:cNvSpPr txBox="1">
            <a:spLocks noChangeArrowheads="1"/>
          </p:cNvSpPr>
          <p:nvPr/>
        </p:nvSpPr>
        <p:spPr bwMode="auto">
          <a:xfrm>
            <a:off x="0" y="857232"/>
            <a:ext cx="8763000" cy="457200"/>
          </a:xfrm>
          <a:prstGeom prst="rect">
            <a:avLst/>
          </a:prstGeom>
          <a:noFill/>
          <a:ln w="9525">
            <a:noFill/>
            <a:miter lim="800000"/>
            <a:headEnd/>
            <a:tailEnd/>
          </a:ln>
          <a:effectLst/>
        </p:spPr>
        <p:txBody>
          <a:bodyPr>
            <a:spAutoFit/>
          </a:bodyPr>
          <a:lstStyle/>
          <a:p>
            <a:pPr>
              <a:spcBef>
                <a:spcPct val="50000"/>
              </a:spcBef>
            </a:pPr>
            <a:r>
              <a:rPr lang="fr-FR" dirty="0">
                <a:latin typeface="Arial Narrow" pitchFamily="34" charset="0"/>
              </a:rPr>
              <a:t>Tourisme en Picardie au cours des 12 précédents mois</a:t>
            </a:r>
            <a:endParaRPr lang="fr-FR" dirty="0"/>
          </a:p>
        </p:txBody>
      </p:sp>
      <p:graphicFrame>
        <p:nvGraphicFramePr>
          <p:cNvPr id="32776" name="Object 8"/>
          <p:cNvGraphicFramePr>
            <a:graphicFrameLocks noChangeAspect="1"/>
          </p:cNvGraphicFramePr>
          <p:nvPr/>
        </p:nvGraphicFramePr>
        <p:xfrm>
          <a:off x="0" y="1357298"/>
          <a:ext cx="8240713" cy="733425"/>
        </p:xfrm>
        <a:graphic>
          <a:graphicData uri="http://schemas.openxmlformats.org/presentationml/2006/ole">
            <p:oleObj spid="_x0000_s32776" name="Feuille de calcul" r:id="rId5" imgW="9731160" imgH="866160" progId="Excel.Sheet.8">
              <p:embed/>
            </p:oleObj>
          </a:graphicData>
        </a:graphic>
      </p:graphicFrame>
      <p:sp>
        <p:nvSpPr>
          <p:cNvPr id="32779" name="Rectangle 11"/>
          <p:cNvSpPr>
            <a:spLocks noChangeArrowheads="1"/>
          </p:cNvSpPr>
          <p:nvPr/>
        </p:nvSpPr>
        <p:spPr bwMode="auto">
          <a:xfrm>
            <a:off x="3357554" y="3571876"/>
            <a:ext cx="5189538" cy="261938"/>
          </a:xfrm>
          <a:prstGeom prst="rect">
            <a:avLst/>
          </a:prstGeom>
          <a:noFill/>
          <a:ln w="9525">
            <a:noFill/>
            <a:miter lim="800000"/>
            <a:headEnd/>
            <a:tailEnd/>
          </a:ln>
          <a:effectLst/>
        </p:spPr>
        <p:txBody>
          <a:bodyPr wrap="none">
            <a:spAutoFit/>
          </a:bodyPr>
          <a:lstStyle/>
          <a:p>
            <a:pPr eaLnBrk="1" hangingPunct="1">
              <a:lnSpc>
                <a:spcPct val="80000"/>
              </a:lnSpc>
              <a:spcBef>
                <a:spcPct val="20000"/>
              </a:spcBef>
            </a:pPr>
            <a:r>
              <a:rPr lang="fr-FR" altLang="fr-FR" sz="1400" b="1" dirty="0">
                <a:latin typeface="Arial Narrow" pitchFamily="34" charset="0"/>
                <a:sym typeface="Wingdings 2" pitchFamily="18" charset="2"/>
              </a:rPr>
              <a:t>Au cours des 12 derniers mois, avez-vous fait du tourisme en Picardie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26" name="Object 10"/>
          <p:cNvGraphicFramePr>
            <a:graphicFrameLocks noChangeAspect="1"/>
          </p:cNvGraphicFramePr>
          <p:nvPr/>
        </p:nvGraphicFramePr>
        <p:xfrm>
          <a:off x="0" y="3644900"/>
          <a:ext cx="4800600" cy="2762250"/>
        </p:xfrm>
        <a:graphic>
          <a:graphicData uri="http://schemas.openxmlformats.org/presentationml/2006/ole">
            <p:oleObj spid="_x0000_s34826" name="Feuille de calcul" r:id="rId4" imgW="5512680" imgH="2992680" progId="Excel.Sheet.8">
              <p:embed/>
            </p:oleObj>
          </a:graphicData>
        </a:graphic>
      </p:graphicFrame>
      <p:sp>
        <p:nvSpPr>
          <p:cNvPr id="9" name="Espace réservé du pied de page 5"/>
          <p:cNvSpPr>
            <a:spLocks noGrp="1"/>
          </p:cNvSpPr>
          <p:nvPr>
            <p:ph type="ftr" sz="quarter" idx="11"/>
          </p:nvPr>
        </p:nvSpPr>
        <p:spPr/>
        <p:txBody>
          <a:bodyPr/>
          <a:lstStyle/>
          <a:p>
            <a:r>
              <a:rPr lang="fr-FR"/>
              <a:t>Enquête habitants Picardie octobre 2007 - CoManaging - </a:t>
            </a:r>
          </a:p>
        </p:txBody>
      </p:sp>
      <p:sp>
        <p:nvSpPr>
          <p:cNvPr id="10" name="Espace réservé du numéro de diapositive 6"/>
          <p:cNvSpPr>
            <a:spLocks noGrp="1"/>
          </p:cNvSpPr>
          <p:nvPr>
            <p:ph type="sldNum" sz="quarter" idx="12"/>
          </p:nvPr>
        </p:nvSpPr>
        <p:spPr/>
        <p:txBody>
          <a:bodyPr/>
          <a:lstStyle/>
          <a:p>
            <a:fld id="{4C69FADC-642B-4D2D-8222-9BD8A5E2CE2A}" type="slidenum">
              <a:rPr lang="fr-FR"/>
              <a:pPr/>
              <a:t>21</a:t>
            </a:fld>
            <a:endParaRPr lang="fr-FR"/>
          </a:p>
        </p:txBody>
      </p:sp>
      <p:sp>
        <p:nvSpPr>
          <p:cNvPr id="34818" name="Rectangle 2"/>
          <p:cNvSpPr>
            <a:spLocks noGrp="1" noChangeArrowheads="1"/>
          </p:cNvSpPr>
          <p:nvPr>
            <p:ph type="title"/>
          </p:nvPr>
        </p:nvSpPr>
        <p:spPr>
          <a:xfrm>
            <a:off x="228600" y="152400"/>
            <a:ext cx="5986474" cy="457200"/>
          </a:xfrm>
        </p:spPr>
        <p:txBody>
          <a:bodyPr/>
          <a:lstStyle/>
          <a:p>
            <a:r>
              <a:rPr lang="fr-FR" sz="2000" dirty="0"/>
              <a:t>PRATIQUES TOURISTIQUES DES HABITANTS INTERROGES</a:t>
            </a:r>
            <a:endParaRPr lang="fr-FR" sz="2400" dirty="0"/>
          </a:p>
        </p:txBody>
      </p:sp>
      <p:sp>
        <p:nvSpPr>
          <p:cNvPr id="34819" name="Rectangle 3"/>
          <p:cNvSpPr>
            <a:spLocks noGrp="1" noChangeArrowheads="1"/>
          </p:cNvSpPr>
          <p:nvPr>
            <p:ph type="body" sz="half" idx="1"/>
          </p:nvPr>
        </p:nvSpPr>
        <p:spPr>
          <a:xfrm>
            <a:off x="4572000" y="4076700"/>
            <a:ext cx="4572000" cy="2209800"/>
          </a:xfrm>
        </p:spPr>
        <p:txBody>
          <a:bodyPr/>
          <a:lstStyle/>
          <a:p>
            <a:pPr>
              <a:buFontTx/>
              <a:buNone/>
            </a:pPr>
            <a:r>
              <a:rPr lang="fr-FR" sz="2000" dirty="0">
                <a:latin typeface="Arial Narrow" pitchFamily="34" charset="0"/>
              </a:rPr>
              <a:t>      Les répondants partent le plus souvent une à deux fois en week-end dans la région. Un quart d ’entre eux (34% dans la Somme) ne part pas en week-end ou en court séjour dans la région.</a:t>
            </a:r>
          </a:p>
        </p:txBody>
      </p:sp>
      <p:sp>
        <p:nvSpPr>
          <p:cNvPr id="34820" name="Text Box 4"/>
          <p:cNvSpPr txBox="1">
            <a:spLocks noChangeArrowheads="1"/>
          </p:cNvSpPr>
          <p:nvPr/>
        </p:nvSpPr>
        <p:spPr bwMode="auto">
          <a:xfrm>
            <a:off x="0" y="1000108"/>
            <a:ext cx="8763000" cy="822325"/>
          </a:xfrm>
          <a:prstGeom prst="rect">
            <a:avLst/>
          </a:prstGeom>
          <a:noFill/>
          <a:ln w="9525">
            <a:noFill/>
            <a:miter lim="800000"/>
            <a:headEnd/>
            <a:tailEnd/>
          </a:ln>
          <a:effectLst/>
        </p:spPr>
        <p:txBody>
          <a:bodyPr>
            <a:spAutoFit/>
          </a:bodyPr>
          <a:lstStyle/>
          <a:p>
            <a:pPr>
              <a:spcBef>
                <a:spcPct val="50000"/>
              </a:spcBef>
            </a:pPr>
            <a:r>
              <a:rPr lang="fr-FR" dirty="0">
                <a:latin typeface="Arial Narrow" pitchFamily="34" charset="0"/>
              </a:rPr>
              <a:t>Nombre de week-ends ou de courts séjours touristiques en Picardie au cours des 12 précédents mois (échantillon total : 346). </a:t>
            </a:r>
            <a:endParaRPr lang="fr-FR" dirty="0"/>
          </a:p>
        </p:txBody>
      </p:sp>
      <p:graphicFrame>
        <p:nvGraphicFramePr>
          <p:cNvPr id="34823" name="Object 7"/>
          <p:cNvGraphicFramePr>
            <a:graphicFrameLocks noChangeAspect="1"/>
          </p:cNvGraphicFramePr>
          <p:nvPr/>
        </p:nvGraphicFramePr>
        <p:xfrm>
          <a:off x="0" y="1785926"/>
          <a:ext cx="8755063" cy="1447800"/>
        </p:xfrm>
        <a:graphic>
          <a:graphicData uri="http://schemas.openxmlformats.org/presentationml/2006/ole">
            <p:oleObj spid="_x0000_s34823" name="Feuille de calcul" r:id="rId5" imgW="10338840" imgH="1710000" progId="Excel.Sheet.8">
              <p:embed/>
            </p:oleObj>
          </a:graphicData>
        </a:graphic>
      </p:graphicFrame>
      <p:graphicFrame>
        <p:nvGraphicFramePr>
          <p:cNvPr id="34824" name="Object 8"/>
          <p:cNvGraphicFramePr>
            <a:graphicFrameLocks noChangeAspect="1"/>
          </p:cNvGraphicFramePr>
          <p:nvPr/>
        </p:nvGraphicFramePr>
        <p:xfrm>
          <a:off x="0" y="3286124"/>
          <a:ext cx="8755063" cy="495300"/>
        </p:xfrm>
        <a:graphic>
          <a:graphicData uri="http://schemas.openxmlformats.org/presentationml/2006/ole">
            <p:oleObj spid="_x0000_s34824" name="Feuille de calcul" r:id="rId6" imgW="10338840" imgH="585000" progId="Excel.Sheet.8">
              <p:embed/>
            </p:oleObj>
          </a:graphicData>
        </a:graphic>
      </p:graphicFrame>
      <p:sp>
        <p:nvSpPr>
          <p:cNvPr id="34827" name="Rectangle 11"/>
          <p:cNvSpPr>
            <a:spLocks noChangeArrowheads="1"/>
          </p:cNvSpPr>
          <p:nvPr/>
        </p:nvSpPr>
        <p:spPr bwMode="auto">
          <a:xfrm>
            <a:off x="0" y="571480"/>
            <a:ext cx="9144000" cy="517525"/>
          </a:xfrm>
          <a:prstGeom prst="rect">
            <a:avLst/>
          </a:prstGeom>
          <a:noFill/>
          <a:ln w="9525">
            <a:noFill/>
            <a:miter lim="800000"/>
            <a:headEnd/>
            <a:tailEnd/>
          </a:ln>
          <a:effectLst/>
        </p:spPr>
        <p:txBody>
          <a:bodyPr>
            <a:spAutoFit/>
          </a:bodyPr>
          <a:lstStyle/>
          <a:p>
            <a:pPr eaLnBrk="1" hangingPunct="1"/>
            <a:r>
              <a:rPr lang="fr-FR" altLang="fr-FR" sz="1400" b="1" dirty="0">
                <a:latin typeface="Arial Narrow" pitchFamily="34" charset="0"/>
                <a:sym typeface="Wingdings 2" pitchFamily="18" charset="2"/>
              </a:rPr>
              <a:t>Si oui, combien de fois êtes-vous partis faire du tourisme en Picardie pour un </a:t>
            </a:r>
            <a:r>
              <a:rPr lang="fr-FR" altLang="fr-FR" sz="1400" b="1" dirty="0" err="1">
                <a:latin typeface="Arial Narrow" pitchFamily="34" charset="0"/>
                <a:sym typeface="Wingdings 2" pitchFamily="18" charset="2"/>
              </a:rPr>
              <a:t>week</a:t>
            </a:r>
            <a:r>
              <a:rPr lang="fr-FR" altLang="fr-FR" sz="1400" b="1" dirty="0">
                <a:latin typeface="Arial Narrow" pitchFamily="34" charset="0"/>
                <a:sym typeface="Wingdings 2" pitchFamily="18" charset="2"/>
              </a:rPr>
              <a:t> end ou un court séjour </a:t>
            </a:r>
            <a:r>
              <a:rPr lang="fr-FR" altLang="fr-FR" sz="1400" dirty="0">
                <a:latin typeface="Arial Narrow" pitchFamily="34" charset="0"/>
                <a:sym typeface="Wingdings 2" pitchFamily="18" charset="2"/>
              </a:rPr>
              <a:t>(d’une durée maximum de 2 nuits en dehors de chez vous)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5"/>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6"/>
          <p:cNvSpPr>
            <a:spLocks noGrp="1"/>
          </p:cNvSpPr>
          <p:nvPr>
            <p:ph type="sldNum" sz="quarter" idx="12"/>
          </p:nvPr>
        </p:nvSpPr>
        <p:spPr/>
        <p:txBody>
          <a:bodyPr/>
          <a:lstStyle/>
          <a:p>
            <a:fld id="{1C0D805B-FFAE-4375-AF2A-08EF9E505E59}" type="slidenum">
              <a:rPr lang="fr-FR"/>
              <a:pPr/>
              <a:t>22</a:t>
            </a:fld>
            <a:endParaRPr lang="fr-FR"/>
          </a:p>
        </p:txBody>
      </p:sp>
      <p:sp>
        <p:nvSpPr>
          <p:cNvPr id="36869" name="Rectangle 5"/>
          <p:cNvSpPr>
            <a:spLocks noGrp="1" noChangeArrowheads="1"/>
          </p:cNvSpPr>
          <p:nvPr>
            <p:ph type="title"/>
          </p:nvPr>
        </p:nvSpPr>
        <p:spPr>
          <a:xfrm>
            <a:off x="228600" y="152400"/>
            <a:ext cx="5986474" cy="457200"/>
          </a:xfrm>
          <a:noFill/>
          <a:ln/>
        </p:spPr>
        <p:txBody>
          <a:bodyPr/>
          <a:lstStyle/>
          <a:p>
            <a:r>
              <a:rPr lang="fr-FR" sz="2000" dirty="0"/>
              <a:t>IDENTIFICATION AU TERRITOIRE</a:t>
            </a:r>
            <a:endParaRPr lang="fr-FR" sz="2400" dirty="0"/>
          </a:p>
        </p:txBody>
      </p:sp>
      <p:sp>
        <p:nvSpPr>
          <p:cNvPr id="36870" name="Text Box 6"/>
          <p:cNvSpPr txBox="1">
            <a:spLocks noChangeArrowheads="1"/>
          </p:cNvSpPr>
          <p:nvPr/>
        </p:nvSpPr>
        <p:spPr bwMode="auto">
          <a:xfrm>
            <a:off x="0" y="685800"/>
            <a:ext cx="8763000" cy="45720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Sentiment d ’être picard </a:t>
            </a:r>
            <a:endParaRPr lang="fr-FR"/>
          </a:p>
        </p:txBody>
      </p:sp>
      <p:graphicFrame>
        <p:nvGraphicFramePr>
          <p:cNvPr id="36871" name="Object 7"/>
          <p:cNvGraphicFramePr>
            <a:graphicFrameLocks noChangeAspect="1"/>
          </p:cNvGraphicFramePr>
          <p:nvPr/>
        </p:nvGraphicFramePr>
        <p:xfrm>
          <a:off x="214282" y="1357298"/>
          <a:ext cx="8755063" cy="2590800"/>
        </p:xfrm>
        <a:graphic>
          <a:graphicData uri="http://schemas.openxmlformats.org/presentationml/2006/ole">
            <p:oleObj spid="_x0000_s36871" name="Feuille de calcul" r:id="rId3" imgW="10338840" imgH="2272680" progId="Excel.Sheet.8">
              <p:embed/>
            </p:oleObj>
          </a:graphicData>
        </a:graphic>
      </p:graphicFrame>
      <p:sp>
        <p:nvSpPr>
          <p:cNvPr id="36872" name="Rectangle 8"/>
          <p:cNvSpPr>
            <a:spLocks noGrp="1" noChangeArrowheads="1"/>
          </p:cNvSpPr>
          <p:nvPr>
            <p:ph type="body" sz="half" idx="1"/>
          </p:nvPr>
        </p:nvSpPr>
        <p:spPr>
          <a:xfrm>
            <a:off x="0" y="4343400"/>
            <a:ext cx="9142413" cy="1676400"/>
          </a:xfrm>
          <a:noFill/>
          <a:ln/>
        </p:spPr>
        <p:txBody>
          <a:bodyPr/>
          <a:lstStyle/>
          <a:p>
            <a:pPr>
              <a:lnSpc>
                <a:spcPct val="80000"/>
              </a:lnSpc>
              <a:buFontTx/>
              <a:buNone/>
            </a:pPr>
            <a:r>
              <a:rPr lang="fr-FR" sz="2000">
                <a:latin typeface="Arial Narrow" pitchFamily="34" charset="0"/>
              </a:rPr>
              <a:t>      Le sentiment d ’être picard semble être généralement partagé : dans l ’ensemble, nous observons que </a:t>
            </a:r>
            <a:r>
              <a:rPr lang="fr-FR" sz="2000" b="1">
                <a:latin typeface="Arial Narrow" pitchFamily="34" charset="0"/>
              </a:rPr>
              <a:t>55% des habitants de la région se sentent « beaucoup » picards</a:t>
            </a:r>
            <a:r>
              <a:rPr lang="fr-FR" sz="2000">
                <a:latin typeface="Arial Narrow" pitchFamily="34" charset="0"/>
              </a:rPr>
              <a:t>. Des écarts sont observables à cet égard entre les départements, notamment entre l ’Oise et la Somme. </a:t>
            </a:r>
            <a:r>
              <a:rPr lang="fr-FR" sz="2000" b="1">
                <a:latin typeface="Arial Narrow" pitchFamily="34" charset="0"/>
              </a:rPr>
              <a:t>L ’appartenance à la région semble moins prégnante dans l ’Oise qu ’ailleurs.</a:t>
            </a:r>
            <a:r>
              <a:rPr lang="fr-FR" sz="2000">
                <a:latin typeface="Arial Narrow" pitchFamily="34" charset="0"/>
              </a:rPr>
              <a:t> </a:t>
            </a:r>
          </a:p>
          <a:p>
            <a:pPr>
              <a:lnSpc>
                <a:spcPct val="80000"/>
              </a:lnSpc>
              <a:buFontTx/>
              <a:buNone/>
            </a:pPr>
            <a:r>
              <a:rPr lang="fr-FR" sz="2000">
                <a:latin typeface="Arial Narrow" pitchFamily="34" charset="0"/>
              </a:rPr>
              <a:t>      </a:t>
            </a:r>
            <a:r>
              <a:rPr lang="fr-FR" sz="2000" b="1">
                <a:latin typeface="Arial Narrow" pitchFamily="34" charset="0"/>
              </a:rPr>
              <a:t>Dans la Somme au contraire, près de 65% des répondants se sentent « beaucoup » picards.</a:t>
            </a:r>
            <a:r>
              <a:rPr lang="fr-FR" sz="2000">
                <a:latin typeface="Arial Narrow" pitchFamily="34" charset="0"/>
              </a:rPr>
              <a:t> </a:t>
            </a:r>
          </a:p>
        </p:txBody>
      </p:sp>
      <p:sp>
        <p:nvSpPr>
          <p:cNvPr id="36873" name="Rectangle 9"/>
          <p:cNvSpPr>
            <a:spLocks noChangeArrowheads="1"/>
          </p:cNvSpPr>
          <p:nvPr/>
        </p:nvSpPr>
        <p:spPr bwMode="auto">
          <a:xfrm>
            <a:off x="3276600" y="765175"/>
            <a:ext cx="5432425" cy="304800"/>
          </a:xfrm>
          <a:prstGeom prst="rect">
            <a:avLst/>
          </a:prstGeom>
          <a:noFill/>
          <a:ln w="9525">
            <a:noFill/>
            <a:miter lim="800000"/>
            <a:headEnd/>
            <a:tailEnd/>
          </a:ln>
          <a:effectLst/>
        </p:spPr>
        <p:txBody>
          <a:bodyPr wrap="none">
            <a:spAutoFit/>
          </a:bodyPr>
          <a:lstStyle/>
          <a:p>
            <a:pPr eaLnBrk="1" hangingPunct="1">
              <a:spcBef>
                <a:spcPct val="20000"/>
              </a:spcBef>
            </a:pPr>
            <a:r>
              <a:rPr lang="fr-FR" altLang="fr-FR" sz="1400" b="1">
                <a:latin typeface="Arial Narrow" pitchFamily="34" charset="0"/>
              </a:rPr>
              <a:t>Vous sentez-vous beaucoup, un peu, pas beaucoup ou pas du tout picard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5"/>
          <p:cNvSpPr>
            <a:spLocks noGrp="1"/>
          </p:cNvSpPr>
          <p:nvPr>
            <p:ph type="ftr" sz="quarter" idx="11"/>
          </p:nvPr>
        </p:nvSpPr>
        <p:spPr/>
        <p:txBody>
          <a:bodyPr/>
          <a:lstStyle/>
          <a:p>
            <a:r>
              <a:rPr lang="fr-FR"/>
              <a:t>Enquête habitants Picardie octobre 2007 - CoManaging - </a:t>
            </a:r>
          </a:p>
        </p:txBody>
      </p:sp>
      <p:sp>
        <p:nvSpPr>
          <p:cNvPr id="7" name="Espace réservé du numéro de diapositive 6"/>
          <p:cNvSpPr>
            <a:spLocks noGrp="1"/>
          </p:cNvSpPr>
          <p:nvPr>
            <p:ph type="sldNum" sz="quarter" idx="12"/>
          </p:nvPr>
        </p:nvSpPr>
        <p:spPr/>
        <p:txBody>
          <a:bodyPr/>
          <a:lstStyle/>
          <a:p>
            <a:fld id="{290FE55C-CD60-4422-95FE-4713BDCE0EF5}" type="slidenum">
              <a:rPr lang="fr-FR"/>
              <a:pPr/>
              <a:t>23</a:t>
            </a:fld>
            <a:endParaRPr lang="fr-FR"/>
          </a:p>
        </p:txBody>
      </p:sp>
      <p:sp>
        <p:nvSpPr>
          <p:cNvPr id="37890" name="Rectangle 2"/>
          <p:cNvSpPr>
            <a:spLocks noGrp="1" noChangeArrowheads="1"/>
          </p:cNvSpPr>
          <p:nvPr>
            <p:ph type="title"/>
          </p:nvPr>
        </p:nvSpPr>
        <p:spPr>
          <a:xfrm>
            <a:off x="228600" y="152400"/>
            <a:ext cx="5986474" cy="457200"/>
          </a:xfrm>
          <a:noFill/>
          <a:ln/>
        </p:spPr>
        <p:txBody>
          <a:bodyPr/>
          <a:lstStyle/>
          <a:p>
            <a:r>
              <a:rPr lang="fr-FR" sz="2000" dirty="0"/>
              <a:t>IDENTIFICATION AU TERRITOIRE</a:t>
            </a:r>
            <a:endParaRPr lang="fr-FR" sz="2400" dirty="0"/>
          </a:p>
        </p:txBody>
      </p:sp>
      <p:sp>
        <p:nvSpPr>
          <p:cNvPr id="37891" name="Text Box 3"/>
          <p:cNvSpPr txBox="1">
            <a:spLocks noChangeArrowheads="1"/>
          </p:cNvSpPr>
          <p:nvPr/>
        </p:nvSpPr>
        <p:spPr bwMode="auto">
          <a:xfrm>
            <a:off x="0" y="685800"/>
            <a:ext cx="8763000" cy="45720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Sentiment d ’être picard </a:t>
            </a:r>
            <a:endParaRPr lang="fr-FR"/>
          </a:p>
        </p:txBody>
      </p:sp>
      <p:graphicFrame>
        <p:nvGraphicFramePr>
          <p:cNvPr id="37893" name="Object 5"/>
          <p:cNvGraphicFramePr>
            <a:graphicFrameLocks noChangeAspect="1"/>
          </p:cNvGraphicFramePr>
          <p:nvPr/>
        </p:nvGraphicFramePr>
        <p:xfrm>
          <a:off x="685800" y="1143000"/>
          <a:ext cx="7696200" cy="5041900"/>
        </p:xfrm>
        <a:graphic>
          <a:graphicData uri="http://schemas.openxmlformats.org/presentationml/2006/ole">
            <p:oleObj spid="_x0000_s37893" name="Feuille de calcul" r:id="rId3" imgW="6353251" imgH="4009949" progId="Excel.Sheet.8">
              <p:embed/>
            </p:oleObj>
          </a:graphicData>
        </a:graphic>
      </p:graphicFrame>
      <p:sp>
        <p:nvSpPr>
          <p:cNvPr id="37894" name="Rectangle 6"/>
          <p:cNvSpPr>
            <a:spLocks noChangeArrowheads="1"/>
          </p:cNvSpPr>
          <p:nvPr/>
        </p:nvSpPr>
        <p:spPr bwMode="auto">
          <a:xfrm>
            <a:off x="1714480" y="1285860"/>
            <a:ext cx="5432425" cy="304800"/>
          </a:xfrm>
          <a:prstGeom prst="rect">
            <a:avLst/>
          </a:prstGeom>
          <a:noFill/>
          <a:ln w="9525">
            <a:noFill/>
            <a:miter lim="800000"/>
            <a:headEnd/>
            <a:tailEnd/>
          </a:ln>
          <a:effectLst/>
        </p:spPr>
        <p:txBody>
          <a:bodyPr wrap="none">
            <a:spAutoFit/>
          </a:bodyPr>
          <a:lstStyle/>
          <a:p>
            <a:pPr eaLnBrk="1" hangingPunct="1">
              <a:spcBef>
                <a:spcPct val="20000"/>
              </a:spcBef>
            </a:pPr>
            <a:r>
              <a:rPr lang="fr-FR" altLang="fr-FR" sz="1400" b="1">
                <a:latin typeface="Arial Narrow" pitchFamily="34" charset="0"/>
              </a:rPr>
              <a:t>Vous sentez-vous beaucoup, un peu, pas beaucoup ou pas du tout picard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277070AE-6D75-429B-BA78-94DFD2BAFEA8}" type="slidenum">
              <a:rPr lang="fr-FR"/>
              <a:pPr/>
              <a:t>24</a:t>
            </a:fld>
            <a:endParaRPr lang="fr-FR"/>
          </a:p>
        </p:txBody>
      </p:sp>
      <p:sp>
        <p:nvSpPr>
          <p:cNvPr id="128004" name="Rectangle 4"/>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a:solidFill>
                  <a:schemeClr val="tx2"/>
                </a:solidFill>
                <a:latin typeface="Arial Narrow" pitchFamily="34" charset="0"/>
              </a:rPr>
              <a:t>IDENTIFICATION AU TERRITOIRE</a:t>
            </a:r>
            <a:endParaRPr lang="fr-FR" dirty="0">
              <a:solidFill>
                <a:schemeClr val="tx2"/>
              </a:solidFill>
              <a:latin typeface="Arial Narrow" pitchFamily="34" charset="0"/>
            </a:endParaRPr>
          </a:p>
        </p:txBody>
      </p:sp>
      <p:sp>
        <p:nvSpPr>
          <p:cNvPr id="128005" name="Text Box 5"/>
          <p:cNvSpPr txBox="1">
            <a:spLocks noChangeArrowheads="1"/>
          </p:cNvSpPr>
          <p:nvPr/>
        </p:nvSpPr>
        <p:spPr bwMode="auto">
          <a:xfrm>
            <a:off x="0" y="685800"/>
            <a:ext cx="8763000" cy="45720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Sentiment d ’être picard </a:t>
            </a:r>
            <a:endParaRPr lang="fr-FR"/>
          </a:p>
        </p:txBody>
      </p:sp>
      <p:sp>
        <p:nvSpPr>
          <p:cNvPr id="128006" name="Text Box 6"/>
          <p:cNvSpPr txBox="1">
            <a:spLocks noChangeArrowheads="1"/>
          </p:cNvSpPr>
          <p:nvPr/>
        </p:nvSpPr>
        <p:spPr bwMode="auto">
          <a:xfrm>
            <a:off x="0" y="1196975"/>
            <a:ext cx="8763000" cy="457200"/>
          </a:xfrm>
          <a:prstGeom prst="rect">
            <a:avLst/>
          </a:prstGeom>
          <a:noFill/>
          <a:ln w="9525">
            <a:noFill/>
            <a:miter lim="800000"/>
            <a:headEnd/>
            <a:tailEnd/>
          </a:ln>
          <a:effectLst/>
        </p:spPr>
        <p:txBody>
          <a:bodyPr>
            <a:spAutoFit/>
          </a:bodyPr>
          <a:lstStyle/>
          <a:p>
            <a:pPr>
              <a:spcBef>
                <a:spcPct val="50000"/>
              </a:spcBef>
            </a:pPr>
            <a:r>
              <a:rPr lang="fr-FR">
                <a:solidFill>
                  <a:schemeClr val="accent2"/>
                </a:solidFill>
                <a:latin typeface="Arial Narrow" pitchFamily="34" charset="0"/>
              </a:rPr>
              <a:t>Tris croisés (Âge) :  </a:t>
            </a:r>
            <a:endParaRPr lang="fr-FR">
              <a:solidFill>
                <a:schemeClr val="accent2"/>
              </a:solidFill>
            </a:endParaRPr>
          </a:p>
        </p:txBody>
      </p:sp>
      <p:pic>
        <p:nvPicPr>
          <p:cNvPr id="128419" name="Picture 419"/>
          <p:cNvPicPr>
            <a:picLocks noChangeAspect="1" noChangeArrowheads="1"/>
          </p:cNvPicPr>
          <p:nvPr/>
        </p:nvPicPr>
        <p:blipFill>
          <a:blip r:embed="rId2"/>
          <a:srcRect/>
          <a:stretch>
            <a:fillRect/>
          </a:stretch>
        </p:blipFill>
        <p:spPr bwMode="auto">
          <a:xfrm>
            <a:off x="0" y="1700212"/>
            <a:ext cx="8893175" cy="2300291"/>
          </a:xfrm>
          <a:prstGeom prst="rect">
            <a:avLst/>
          </a:prstGeom>
          <a:noFill/>
          <a:ln w="9525">
            <a:noFill/>
            <a:miter lim="800000"/>
            <a:headEnd/>
            <a:tailEnd/>
          </a:ln>
          <a:effectLst/>
        </p:spPr>
      </p:pic>
      <p:sp>
        <p:nvSpPr>
          <p:cNvPr id="128420" name="Text Box 420"/>
          <p:cNvSpPr txBox="1">
            <a:spLocks noChangeArrowheads="1"/>
          </p:cNvSpPr>
          <p:nvPr/>
        </p:nvSpPr>
        <p:spPr bwMode="auto">
          <a:xfrm>
            <a:off x="0" y="4572008"/>
            <a:ext cx="8763000" cy="1187450"/>
          </a:xfrm>
          <a:prstGeom prst="rect">
            <a:avLst/>
          </a:prstGeom>
          <a:noFill/>
          <a:ln w="9525">
            <a:noFill/>
            <a:miter lim="800000"/>
            <a:headEnd/>
            <a:tailEnd/>
          </a:ln>
          <a:effectLst/>
        </p:spPr>
        <p:txBody>
          <a:bodyPr>
            <a:spAutoFit/>
          </a:bodyPr>
          <a:lstStyle/>
          <a:p>
            <a:pPr>
              <a:spcBef>
                <a:spcPct val="50000"/>
              </a:spcBef>
            </a:pPr>
            <a:r>
              <a:rPr lang="fr-FR" dirty="0">
                <a:latin typeface="Arial Narrow" pitchFamily="34" charset="0"/>
              </a:rPr>
              <a:t>Les 15-29 ans sont proportionnellement peu nombreux à se sentir picards. A l’inverse, les 45-59 ans et les plus de 60 ans sont plus nombreux à se sentir « beaucoup » picards. </a:t>
            </a:r>
            <a:endParaRPr lang="fr-FR" dirty="0"/>
          </a:p>
        </p:txBody>
      </p:sp>
      <p:sp>
        <p:nvSpPr>
          <p:cNvPr id="128421" name="Rectangle 421"/>
          <p:cNvSpPr>
            <a:spLocks noChangeArrowheads="1"/>
          </p:cNvSpPr>
          <p:nvPr/>
        </p:nvSpPr>
        <p:spPr bwMode="auto">
          <a:xfrm>
            <a:off x="3286116" y="1357298"/>
            <a:ext cx="5432425" cy="304800"/>
          </a:xfrm>
          <a:prstGeom prst="rect">
            <a:avLst/>
          </a:prstGeom>
          <a:noFill/>
          <a:ln w="9525">
            <a:noFill/>
            <a:miter lim="800000"/>
            <a:headEnd/>
            <a:tailEnd/>
          </a:ln>
          <a:effectLst/>
        </p:spPr>
        <p:txBody>
          <a:bodyPr wrap="none">
            <a:spAutoFit/>
          </a:bodyPr>
          <a:lstStyle/>
          <a:p>
            <a:pPr eaLnBrk="1" hangingPunct="1">
              <a:spcBef>
                <a:spcPct val="20000"/>
              </a:spcBef>
            </a:pPr>
            <a:r>
              <a:rPr lang="fr-FR" altLang="fr-FR" sz="1400" b="1" dirty="0">
                <a:latin typeface="Arial Narrow" pitchFamily="34" charset="0"/>
              </a:rPr>
              <a:t>Vous sentez-vous beaucoup, un peu, pas beaucoup ou pas du tout picard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p:cNvSpPr>
            <a:spLocks noGrp="1"/>
          </p:cNvSpPr>
          <p:nvPr>
            <p:ph type="ftr" sz="quarter" idx="11"/>
          </p:nvPr>
        </p:nvSpPr>
        <p:spPr/>
        <p:txBody>
          <a:bodyPr/>
          <a:lstStyle/>
          <a:p>
            <a:r>
              <a:rPr lang="fr-FR"/>
              <a:t>Enquête habitants Picardie octobre 2007 - CoManaging - </a:t>
            </a:r>
          </a:p>
        </p:txBody>
      </p:sp>
      <p:sp>
        <p:nvSpPr>
          <p:cNvPr id="7" name="Espace réservé du numéro de diapositive 5"/>
          <p:cNvSpPr>
            <a:spLocks noGrp="1"/>
          </p:cNvSpPr>
          <p:nvPr>
            <p:ph type="sldNum" sz="quarter" idx="12"/>
          </p:nvPr>
        </p:nvSpPr>
        <p:spPr/>
        <p:txBody>
          <a:bodyPr/>
          <a:lstStyle/>
          <a:p>
            <a:fld id="{0D752352-8522-444B-8F5A-C928765C0718}" type="slidenum">
              <a:rPr lang="fr-FR"/>
              <a:pPr/>
              <a:t>25</a:t>
            </a:fld>
            <a:endParaRPr lang="fr-FR"/>
          </a:p>
        </p:txBody>
      </p:sp>
      <p:sp>
        <p:nvSpPr>
          <p:cNvPr id="38918" name="Rectangle 6"/>
          <p:cNvSpPr>
            <a:spLocks noGrp="1" noChangeArrowheads="1"/>
          </p:cNvSpPr>
          <p:nvPr>
            <p:ph type="title"/>
          </p:nvPr>
        </p:nvSpPr>
        <p:spPr>
          <a:xfrm>
            <a:off x="571472" y="142852"/>
            <a:ext cx="4800600" cy="457200"/>
          </a:xfrm>
          <a:noFill/>
          <a:ln/>
        </p:spPr>
        <p:txBody>
          <a:bodyPr/>
          <a:lstStyle/>
          <a:p>
            <a:r>
              <a:rPr lang="fr-FR" sz="2000" dirty="0"/>
              <a:t>ACTIVITES TOURISTIQUES PRATIQUEES DANS L ’ANNEE</a:t>
            </a:r>
            <a:endParaRPr lang="fr-FR" sz="2400" dirty="0"/>
          </a:p>
        </p:txBody>
      </p:sp>
      <p:graphicFrame>
        <p:nvGraphicFramePr>
          <p:cNvPr id="39732" name="Object 820"/>
          <p:cNvGraphicFramePr>
            <a:graphicFrameLocks noChangeAspect="1"/>
          </p:cNvGraphicFramePr>
          <p:nvPr>
            <p:ph idx="1"/>
          </p:nvPr>
        </p:nvGraphicFramePr>
        <p:xfrm>
          <a:off x="0" y="1268413"/>
          <a:ext cx="9144000" cy="1944687"/>
        </p:xfrm>
        <a:graphic>
          <a:graphicData uri="http://schemas.openxmlformats.org/presentationml/2006/ole">
            <p:oleObj spid="_x0000_s39732" name="Feuille de calcul" r:id="rId3" imgW="14145115" imgH="2164204" progId="Excel.Sheet.8">
              <p:embed/>
            </p:oleObj>
          </a:graphicData>
        </a:graphic>
      </p:graphicFrame>
      <p:sp>
        <p:nvSpPr>
          <p:cNvPr id="39734" name="Text Box 822"/>
          <p:cNvSpPr txBox="1">
            <a:spLocks noChangeArrowheads="1"/>
          </p:cNvSpPr>
          <p:nvPr/>
        </p:nvSpPr>
        <p:spPr bwMode="auto">
          <a:xfrm>
            <a:off x="179388" y="3284538"/>
            <a:ext cx="8431212" cy="2835275"/>
          </a:xfrm>
          <a:prstGeom prst="rect">
            <a:avLst/>
          </a:prstGeom>
          <a:noFill/>
          <a:ln w="9525">
            <a:noFill/>
            <a:miter lim="800000"/>
            <a:headEnd/>
            <a:tailEnd/>
          </a:ln>
          <a:effectLst/>
        </p:spPr>
        <p:txBody>
          <a:bodyPr>
            <a:spAutoFit/>
          </a:bodyPr>
          <a:lstStyle/>
          <a:p>
            <a:pPr>
              <a:spcBef>
                <a:spcPct val="50000"/>
              </a:spcBef>
            </a:pPr>
            <a:r>
              <a:rPr lang="fr-FR" sz="2000" b="1">
                <a:latin typeface="Arial Narrow" pitchFamily="34" charset="0"/>
              </a:rPr>
              <a:t>Les activités touristiques les plus pratiquées sont les activités de pleine nature ainsi que les brocantes ou vide-greniers. </a:t>
            </a:r>
          </a:p>
          <a:p>
            <a:pPr>
              <a:spcBef>
                <a:spcPct val="50000"/>
              </a:spcBef>
            </a:pPr>
            <a:r>
              <a:rPr lang="fr-FR" sz="2000">
                <a:latin typeface="Arial Narrow" pitchFamily="34" charset="0"/>
              </a:rPr>
              <a:t>Les activités touristiques les moins pratiquées sont : les activités ou sports aériens, les activités sportives en général (ne concernent que 18% des répondants), le tourisme de mémoire ainsi que les activités nautiques ou de bord de mer.</a:t>
            </a:r>
          </a:p>
          <a:p>
            <a:pPr>
              <a:spcBef>
                <a:spcPct val="50000"/>
              </a:spcBef>
            </a:pPr>
            <a:r>
              <a:rPr lang="fr-FR" sz="2000">
                <a:latin typeface="Arial Narrow" pitchFamily="34" charset="0"/>
              </a:rPr>
              <a:t>La découverte du patrimoine naturel, la visite de sites et de patrimoines de l’architecture tout comme la visite de musées enregistrent des résultats similaires (autour de 40% de oui) qui ne sont pas très élevés.</a:t>
            </a:r>
          </a:p>
        </p:txBody>
      </p:sp>
      <p:sp>
        <p:nvSpPr>
          <p:cNvPr id="39735" name="Rectangle 823"/>
          <p:cNvSpPr>
            <a:spLocks noChangeArrowheads="1"/>
          </p:cNvSpPr>
          <p:nvPr/>
        </p:nvSpPr>
        <p:spPr bwMode="auto">
          <a:xfrm>
            <a:off x="0" y="765175"/>
            <a:ext cx="9144000" cy="431800"/>
          </a:xfrm>
          <a:prstGeom prst="rect">
            <a:avLst/>
          </a:prstGeom>
          <a:noFill/>
          <a:ln w="9525">
            <a:noFill/>
            <a:miter lim="800000"/>
            <a:headEnd/>
            <a:tailEnd/>
          </a:ln>
          <a:effectLst/>
        </p:spPr>
        <p:txBody>
          <a:bodyPr>
            <a:spAutoFit/>
          </a:bodyPr>
          <a:lstStyle/>
          <a:p>
            <a:pPr eaLnBrk="1" hangingPunct="1">
              <a:lnSpc>
                <a:spcPct val="80000"/>
              </a:lnSpc>
              <a:spcBef>
                <a:spcPct val="20000"/>
              </a:spcBef>
            </a:pPr>
            <a:r>
              <a:rPr lang="fr-FR" altLang="fr-FR" sz="1400" b="1">
                <a:latin typeface="Arial Narrow" pitchFamily="34" charset="0"/>
              </a:rPr>
              <a:t>Je vais vous citer différents types d’activités. Pour chacun, vous allez m’indiquer si vous l’avez pratiqué en Picardie au cours des 12 derniers mois.</a:t>
            </a:r>
            <a:r>
              <a:rPr lang="fr-FR" altLang="fr-FR" sz="1400">
                <a:latin typeface="Arial Narrow" pitchFamily="34"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2"/>
          <p:cNvSpPr>
            <a:spLocks noGrp="1"/>
          </p:cNvSpPr>
          <p:nvPr>
            <p:ph type="ftr" sz="quarter" idx="11"/>
          </p:nvPr>
        </p:nvSpPr>
        <p:spPr/>
        <p:txBody>
          <a:bodyPr/>
          <a:lstStyle/>
          <a:p>
            <a:r>
              <a:rPr lang="fr-FR"/>
              <a:t>Enquête habitants Picardie octobre 2007 - CoManaging - </a:t>
            </a:r>
          </a:p>
        </p:txBody>
      </p:sp>
      <p:sp>
        <p:nvSpPr>
          <p:cNvPr id="6" name="Espace réservé du numéro de diapositive 3"/>
          <p:cNvSpPr>
            <a:spLocks noGrp="1"/>
          </p:cNvSpPr>
          <p:nvPr>
            <p:ph type="sldNum" sz="quarter" idx="12"/>
          </p:nvPr>
        </p:nvSpPr>
        <p:spPr/>
        <p:txBody>
          <a:bodyPr/>
          <a:lstStyle/>
          <a:p>
            <a:fld id="{34BAFF79-9F59-4362-8A40-B54CF060DBF4}" type="slidenum">
              <a:rPr lang="fr-FR"/>
              <a:pPr/>
              <a:t>26</a:t>
            </a:fld>
            <a:endParaRPr lang="fr-FR"/>
          </a:p>
        </p:txBody>
      </p:sp>
      <p:sp>
        <p:nvSpPr>
          <p:cNvPr id="66562"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a:solidFill>
                  <a:schemeClr val="tx2"/>
                </a:solidFill>
                <a:latin typeface="Arial Narrow" pitchFamily="34" charset="0"/>
              </a:rPr>
              <a:t>ACTIVITES TOURISTIQUES PRATIQUEES DANS L ’ANNEE</a:t>
            </a:r>
            <a:endParaRPr lang="fr-FR" dirty="0">
              <a:solidFill>
                <a:schemeClr val="tx2"/>
              </a:solidFill>
              <a:latin typeface="Arial Narrow" pitchFamily="34" charset="0"/>
            </a:endParaRPr>
          </a:p>
        </p:txBody>
      </p:sp>
      <p:graphicFrame>
        <p:nvGraphicFramePr>
          <p:cNvPr id="66568" name="Object 8"/>
          <p:cNvGraphicFramePr>
            <a:graphicFrameLocks noChangeAspect="1"/>
          </p:cNvGraphicFramePr>
          <p:nvPr/>
        </p:nvGraphicFramePr>
        <p:xfrm>
          <a:off x="0" y="642918"/>
          <a:ext cx="9144000" cy="5857916"/>
        </p:xfrm>
        <a:graphic>
          <a:graphicData uri="http://schemas.openxmlformats.org/presentationml/2006/ole">
            <p:oleObj spid="_x0000_s66568" name="Worksheet" r:id="rId3" imgW="9753600" imgH="6915206" progId="Excel.Sheet.8">
              <p:embed/>
            </p:oleObj>
          </a:graphicData>
        </a:graphic>
      </p:graphicFrame>
      <p:sp>
        <p:nvSpPr>
          <p:cNvPr id="66569" name="Rectangle 9"/>
          <p:cNvSpPr>
            <a:spLocks noChangeArrowheads="1"/>
          </p:cNvSpPr>
          <p:nvPr/>
        </p:nvSpPr>
        <p:spPr bwMode="auto">
          <a:xfrm>
            <a:off x="0" y="765175"/>
            <a:ext cx="9144000" cy="431800"/>
          </a:xfrm>
          <a:prstGeom prst="rect">
            <a:avLst/>
          </a:prstGeom>
          <a:noFill/>
          <a:ln w="9525">
            <a:noFill/>
            <a:miter lim="800000"/>
            <a:headEnd/>
            <a:tailEnd/>
          </a:ln>
          <a:effectLst/>
        </p:spPr>
        <p:txBody>
          <a:bodyPr>
            <a:spAutoFit/>
          </a:bodyPr>
          <a:lstStyle/>
          <a:p>
            <a:pPr eaLnBrk="1" hangingPunct="1">
              <a:lnSpc>
                <a:spcPct val="80000"/>
              </a:lnSpc>
              <a:spcBef>
                <a:spcPct val="20000"/>
              </a:spcBef>
            </a:pPr>
            <a:r>
              <a:rPr lang="fr-FR" altLang="fr-FR" sz="1400" b="1">
                <a:latin typeface="Arial Narrow" pitchFamily="34" charset="0"/>
              </a:rPr>
              <a:t>Je vais vous citer différents types d’activités. Pour chacun, vous allez m’indiquer si vous l’avez pratiqué en Picardie au cours des 12 derniers mois.</a:t>
            </a:r>
            <a:r>
              <a:rPr lang="fr-FR" altLang="fr-FR" sz="1400">
                <a:latin typeface="Arial Narrow" pitchFamily="34" charset="0"/>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71E63660-83A8-4858-B5D4-E5DD9BB0A21F}" type="slidenum">
              <a:rPr lang="fr-FR"/>
              <a:pPr/>
              <a:t>27</a:t>
            </a:fld>
            <a:endParaRPr lang="fr-FR"/>
          </a:p>
        </p:txBody>
      </p:sp>
      <p:sp>
        <p:nvSpPr>
          <p:cNvPr id="126287" name="Rectangle 335"/>
          <p:cNvSpPr>
            <a:spLocks noChangeArrowheads="1"/>
          </p:cNvSpPr>
          <p:nvPr/>
        </p:nvSpPr>
        <p:spPr bwMode="auto">
          <a:xfrm>
            <a:off x="228600" y="152400"/>
            <a:ext cx="5915036" cy="457200"/>
          </a:xfrm>
          <a:prstGeom prst="rect">
            <a:avLst/>
          </a:prstGeom>
          <a:noFill/>
          <a:ln w="9525">
            <a:noFill/>
            <a:miter lim="800000"/>
            <a:headEnd/>
            <a:tailEnd/>
          </a:ln>
          <a:effectLst/>
        </p:spPr>
        <p:txBody>
          <a:bodyPr anchor="ctr"/>
          <a:lstStyle/>
          <a:p>
            <a:pPr algn="ctr"/>
            <a:r>
              <a:rPr lang="fr-FR" sz="2000" dirty="0">
                <a:solidFill>
                  <a:schemeClr val="tx2"/>
                </a:solidFill>
                <a:latin typeface="Arial Narrow" pitchFamily="34" charset="0"/>
              </a:rPr>
              <a:t>ACTIVITES TOURISTIQUES PRATIQUEES DANS L ’ANNEE</a:t>
            </a:r>
            <a:endParaRPr lang="fr-FR" dirty="0">
              <a:solidFill>
                <a:schemeClr val="tx2"/>
              </a:solidFill>
              <a:latin typeface="Arial Narrow" pitchFamily="34" charset="0"/>
            </a:endParaRPr>
          </a:p>
        </p:txBody>
      </p:sp>
      <p:sp>
        <p:nvSpPr>
          <p:cNvPr id="126289" name="Text Box 337"/>
          <p:cNvSpPr txBox="1">
            <a:spLocks noChangeArrowheads="1"/>
          </p:cNvSpPr>
          <p:nvPr/>
        </p:nvSpPr>
        <p:spPr bwMode="auto">
          <a:xfrm>
            <a:off x="0" y="1285860"/>
            <a:ext cx="8763000" cy="457200"/>
          </a:xfrm>
          <a:prstGeom prst="rect">
            <a:avLst/>
          </a:prstGeom>
          <a:noFill/>
          <a:ln w="9525">
            <a:noFill/>
            <a:miter lim="800000"/>
            <a:headEnd/>
            <a:tailEnd/>
          </a:ln>
          <a:effectLst/>
        </p:spPr>
        <p:txBody>
          <a:bodyPr>
            <a:spAutoFit/>
          </a:bodyPr>
          <a:lstStyle/>
          <a:p>
            <a:pPr>
              <a:spcBef>
                <a:spcPct val="50000"/>
              </a:spcBef>
            </a:pPr>
            <a:r>
              <a:rPr lang="fr-FR" dirty="0">
                <a:solidFill>
                  <a:schemeClr val="accent2"/>
                </a:solidFill>
                <a:latin typeface="Arial Narrow" pitchFamily="34" charset="0"/>
              </a:rPr>
              <a:t>Tris croisés (Sexe) </a:t>
            </a:r>
          </a:p>
        </p:txBody>
      </p:sp>
      <p:pic>
        <p:nvPicPr>
          <p:cNvPr id="126707" name="Picture 755"/>
          <p:cNvPicPr>
            <a:picLocks noChangeAspect="1" noChangeArrowheads="1"/>
          </p:cNvPicPr>
          <p:nvPr/>
        </p:nvPicPr>
        <p:blipFill>
          <a:blip r:embed="rId2"/>
          <a:srcRect/>
          <a:stretch>
            <a:fillRect/>
          </a:stretch>
        </p:blipFill>
        <p:spPr bwMode="auto">
          <a:xfrm>
            <a:off x="1785918" y="1071546"/>
            <a:ext cx="6804025" cy="3508375"/>
          </a:xfrm>
          <a:prstGeom prst="rect">
            <a:avLst/>
          </a:prstGeom>
          <a:noFill/>
          <a:ln w="9525">
            <a:noFill/>
            <a:miter lim="800000"/>
            <a:headEnd/>
            <a:tailEnd/>
          </a:ln>
          <a:effectLst/>
        </p:spPr>
      </p:pic>
      <p:sp>
        <p:nvSpPr>
          <p:cNvPr id="127125" name="Text Box 1173"/>
          <p:cNvSpPr txBox="1">
            <a:spLocks noChangeArrowheads="1"/>
          </p:cNvSpPr>
          <p:nvPr/>
        </p:nvSpPr>
        <p:spPr bwMode="auto">
          <a:xfrm>
            <a:off x="0" y="4643446"/>
            <a:ext cx="8763000" cy="1552575"/>
          </a:xfrm>
          <a:prstGeom prst="rect">
            <a:avLst/>
          </a:prstGeom>
          <a:noFill/>
          <a:ln w="9525">
            <a:noFill/>
            <a:miter lim="800000"/>
            <a:headEnd/>
            <a:tailEnd/>
          </a:ln>
          <a:effectLst/>
        </p:spPr>
        <p:txBody>
          <a:bodyPr>
            <a:spAutoFit/>
          </a:bodyPr>
          <a:lstStyle/>
          <a:p>
            <a:pPr>
              <a:spcBef>
                <a:spcPct val="50000"/>
              </a:spcBef>
            </a:pPr>
            <a:r>
              <a:rPr lang="fr-FR" dirty="0">
                <a:latin typeface="Arial Narrow" pitchFamily="34" charset="0"/>
              </a:rPr>
              <a:t>Les hommes sont plus nombreux à avoir pratiqué des activités sportives, à avoir visité des sites et patrimoines de l’architecture, à avoir découvert et observé le patrimoine naturel et à avoir pratiqué des visites de villes et de villages.  </a:t>
            </a:r>
            <a:endParaRPr lang="fr-FR" dirty="0"/>
          </a:p>
        </p:txBody>
      </p:sp>
      <p:sp>
        <p:nvSpPr>
          <p:cNvPr id="127126" name="Rectangle 1174"/>
          <p:cNvSpPr>
            <a:spLocks noChangeArrowheads="1"/>
          </p:cNvSpPr>
          <p:nvPr/>
        </p:nvSpPr>
        <p:spPr bwMode="auto">
          <a:xfrm>
            <a:off x="0" y="714356"/>
            <a:ext cx="9144000" cy="431800"/>
          </a:xfrm>
          <a:prstGeom prst="rect">
            <a:avLst/>
          </a:prstGeom>
          <a:noFill/>
          <a:ln w="9525">
            <a:noFill/>
            <a:miter lim="800000"/>
            <a:headEnd/>
            <a:tailEnd/>
          </a:ln>
          <a:effectLst/>
        </p:spPr>
        <p:txBody>
          <a:bodyPr>
            <a:spAutoFit/>
          </a:bodyPr>
          <a:lstStyle/>
          <a:p>
            <a:pPr eaLnBrk="1" hangingPunct="1">
              <a:lnSpc>
                <a:spcPct val="80000"/>
              </a:lnSpc>
              <a:spcBef>
                <a:spcPct val="20000"/>
              </a:spcBef>
            </a:pPr>
            <a:r>
              <a:rPr lang="fr-FR" altLang="fr-FR" sz="1400" b="1" dirty="0">
                <a:latin typeface="Arial Narrow" pitchFamily="34" charset="0"/>
              </a:rPr>
              <a:t>Je vais vous citer différents types d’activités. Pour chacun, vous allez m’indiquer si vous l’avez pratiqué en Picardie au cours des 12 derniers mois.</a:t>
            </a:r>
            <a:r>
              <a:rPr lang="fr-FR" altLang="fr-FR" sz="1400" dirty="0">
                <a:latin typeface="Arial Narrow" pitchFamily="34" charset="0"/>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2"/>
          <p:cNvSpPr>
            <a:spLocks noGrp="1"/>
          </p:cNvSpPr>
          <p:nvPr>
            <p:ph type="ftr" sz="quarter" idx="11"/>
          </p:nvPr>
        </p:nvSpPr>
        <p:spPr/>
        <p:txBody>
          <a:bodyPr/>
          <a:lstStyle/>
          <a:p>
            <a:r>
              <a:rPr lang="fr-FR"/>
              <a:t>Enquête habitants Picardie octobre 2007 - CoManaging - </a:t>
            </a:r>
          </a:p>
        </p:txBody>
      </p:sp>
      <p:sp>
        <p:nvSpPr>
          <p:cNvPr id="7" name="Espace réservé du numéro de diapositive 3"/>
          <p:cNvSpPr>
            <a:spLocks noGrp="1"/>
          </p:cNvSpPr>
          <p:nvPr>
            <p:ph type="sldNum" sz="quarter" idx="12"/>
          </p:nvPr>
        </p:nvSpPr>
        <p:spPr/>
        <p:txBody>
          <a:bodyPr/>
          <a:lstStyle/>
          <a:p>
            <a:fld id="{7DAC6925-FFC8-4A29-B6AD-FD719827ADE9}" type="slidenum">
              <a:rPr lang="fr-FR"/>
              <a:pPr/>
              <a:t>28</a:t>
            </a:fld>
            <a:endParaRPr lang="fr-FR"/>
          </a:p>
        </p:txBody>
      </p:sp>
      <p:sp>
        <p:nvSpPr>
          <p:cNvPr id="129028" name="Rectangle 4"/>
          <p:cNvSpPr>
            <a:spLocks noChangeArrowheads="1"/>
          </p:cNvSpPr>
          <p:nvPr/>
        </p:nvSpPr>
        <p:spPr bwMode="auto">
          <a:xfrm>
            <a:off x="228600" y="152400"/>
            <a:ext cx="5915036" cy="457200"/>
          </a:xfrm>
          <a:prstGeom prst="rect">
            <a:avLst/>
          </a:prstGeom>
          <a:noFill/>
          <a:ln w="9525">
            <a:noFill/>
            <a:miter lim="800000"/>
            <a:headEnd/>
            <a:tailEnd/>
          </a:ln>
          <a:effectLst/>
        </p:spPr>
        <p:txBody>
          <a:bodyPr anchor="ctr"/>
          <a:lstStyle/>
          <a:p>
            <a:pPr algn="ctr"/>
            <a:r>
              <a:rPr lang="fr-FR" sz="2000" dirty="0">
                <a:solidFill>
                  <a:schemeClr val="tx2"/>
                </a:solidFill>
                <a:latin typeface="Arial Narrow" pitchFamily="34" charset="0"/>
              </a:rPr>
              <a:t>ACTIVITES TOURISTIQUES PRATIQUEES DANS L ’ANNEE</a:t>
            </a:r>
            <a:endParaRPr lang="fr-FR" dirty="0">
              <a:solidFill>
                <a:schemeClr val="tx2"/>
              </a:solidFill>
              <a:latin typeface="Arial Narrow" pitchFamily="34" charset="0"/>
            </a:endParaRPr>
          </a:p>
        </p:txBody>
      </p:sp>
      <p:sp>
        <p:nvSpPr>
          <p:cNvPr id="129029" name="Text Box 5"/>
          <p:cNvSpPr txBox="1">
            <a:spLocks noChangeArrowheads="1"/>
          </p:cNvSpPr>
          <p:nvPr/>
        </p:nvSpPr>
        <p:spPr bwMode="auto">
          <a:xfrm>
            <a:off x="0" y="685800"/>
            <a:ext cx="8763000" cy="457200"/>
          </a:xfrm>
          <a:prstGeom prst="rect">
            <a:avLst/>
          </a:prstGeom>
          <a:noFill/>
          <a:ln w="9525">
            <a:noFill/>
            <a:miter lim="800000"/>
            <a:headEnd/>
            <a:tailEnd/>
          </a:ln>
          <a:effectLst/>
        </p:spPr>
        <p:txBody>
          <a:bodyPr>
            <a:spAutoFit/>
          </a:bodyPr>
          <a:lstStyle/>
          <a:p>
            <a:pPr>
              <a:spcBef>
                <a:spcPct val="50000"/>
              </a:spcBef>
            </a:pPr>
            <a:r>
              <a:rPr lang="fr-FR">
                <a:solidFill>
                  <a:schemeClr val="accent2"/>
                </a:solidFill>
                <a:latin typeface="Arial Narrow" pitchFamily="34" charset="0"/>
              </a:rPr>
              <a:t>Tris croisés (Âge) </a:t>
            </a:r>
          </a:p>
        </p:txBody>
      </p:sp>
      <p:pic>
        <p:nvPicPr>
          <p:cNvPr id="130937" name="Picture 1913"/>
          <p:cNvPicPr>
            <a:picLocks noChangeAspect="1" noChangeArrowheads="1"/>
          </p:cNvPicPr>
          <p:nvPr/>
        </p:nvPicPr>
        <p:blipFill>
          <a:blip r:embed="rId2"/>
          <a:srcRect/>
          <a:stretch>
            <a:fillRect/>
          </a:stretch>
        </p:blipFill>
        <p:spPr bwMode="auto">
          <a:xfrm>
            <a:off x="468313" y="692150"/>
            <a:ext cx="8253412" cy="4246563"/>
          </a:xfrm>
          <a:prstGeom prst="rect">
            <a:avLst/>
          </a:prstGeom>
          <a:noFill/>
          <a:ln w="9525">
            <a:noFill/>
            <a:miter lim="800000"/>
            <a:headEnd/>
            <a:tailEnd/>
          </a:ln>
          <a:effectLst/>
        </p:spPr>
      </p:pic>
      <p:sp>
        <p:nvSpPr>
          <p:cNvPr id="130938" name="Text Box 1914"/>
          <p:cNvSpPr txBox="1">
            <a:spLocks noChangeArrowheads="1"/>
          </p:cNvSpPr>
          <p:nvPr/>
        </p:nvSpPr>
        <p:spPr bwMode="auto">
          <a:xfrm>
            <a:off x="0" y="4929198"/>
            <a:ext cx="8763000" cy="1435100"/>
          </a:xfrm>
          <a:prstGeom prst="rect">
            <a:avLst/>
          </a:prstGeom>
          <a:noFill/>
          <a:ln w="9525">
            <a:noFill/>
            <a:miter lim="800000"/>
            <a:headEnd/>
            <a:tailEnd/>
          </a:ln>
          <a:effectLst/>
        </p:spPr>
        <p:txBody>
          <a:bodyPr>
            <a:spAutoFit/>
          </a:bodyPr>
          <a:lstStyle/>
          <a:p>
            <a:pPr>
              <a:spcBef>
                <a:spcPct val="50000"/>
              </a:spcBef>
            </a:pPr>
            <a:r>
              <a:rPr lang="fr-FR" sz="1600" dirty="0">
                <a:latin typeface="Arial Narrow" pitchFamily="34" charset="0"/>
              </a:rPr>
              <a:t>La tranche 15-29 ans est plus nombreuse à avoir pratiqué des activités sportives. </a:t>
            </a:r>
            <a:r>
              <a:rPr lang="fr-FR" sz="1600" b="1" dirty="0">
                <a:latin typeface="Arial Narrow" pitchFamily="34" charset="0"/>
              </a:rPr>
              <a:t>A l’inverse, cette même tranche est la moins nombreuse à avoir effectué des visites de sites</a:t>
            </a:r>
            <a:r>
              <a:rPr lang="fr-FR" sz="1600" dirty="0">
                <a:latin typeface="Arial Narrow" pitchFamily="34" charset="0"/>
              </a:rPr>
              <a:t>. Les 60 ans et plus sont les moins nombreux à avoir visité des brocantes. Les 45-59 ans et les 60 ans et plus ont été plus nombreux à avoir effectué une visite liée au tourisme de mémoire. Les 15-29 ans ont passé nettement plus de temps en bases de loisirs et en parcs d’attractions que les seniors de plus de 60 ans. </a:t>
            </a:r>
            <a:r>
              <a:rPr lang="fr-FR" dirty="0">
                <a:latin typeface="Arial Narrow" pitchFamily="34" charset="0"/>
              </a:rPr>
              <a:t>  </a:t>
            </a:r>
            <a:endParaRPr lang="fr-F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smtClean="0"/>
              <a:t>Enquête habitants Picardie octobre 2007 - CoManaging - </a:t>
            </a:r>
            <a:endParaRPr lang="fr-FR"/>
          </a:p>
        </p:txBody>
      </p:sp>
      <p:sp>
        <p:nvSpPr>
          <p:cNvPr id="8" name="Espace réservé du numéro de diapositive 3"/>
          <p:cNvSpPr>
            <a:spLocks noGrp="1"/>
          </p:cNvSpPr>
          <p:nvPr>
            <p:ph type="sldNum" sz="quarter" idx="12"/>
          </p:nvPr>
        </p:nvSpPr>
        <p:spPr/>
        <p:txBody>
          <a:bodyPr/>
          <a:lstStyle/>
          <a:p>
            <a:fld id="{B4A2E9BD-D485-4547-BF7D-BD70ADA664B9}" type="slidenum">
              <a:rPr lang="fr-FR" smtClean="0"/>
              <a:pPr/>
              <a:t>29</a:t>
            </a:fld>
            <a:endParaRPr lang="fr-FR"/>
          </a:p>
        </p:txBody>
      </p:sp>
      <p:sp>
        <p:nvSpPr>
          <p:cNvPr id="41987" name="Text Box 3"/>
          <p:cNvSpPr txBox="1">
            <a:spLocks noChangeArrowheads="1"/>
          </p:cNvSpPr>
          <p:nvPr/>
        </p:nvSpPr>
        <p:spPr bwMode="auto">
          <a:xfrm>
            <a:off x="0" y="685800"/>
            <a:ext cx="8763000" cy="45720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Un tourisme tourné vers la nature </a:t>
            </a:r>
            <a:endParaRPr lang="fr-FR"/>
          </a:p>
        </p:txBody>
      </p:sp>
      <p:graphicFrame>
        <p:nvGraphicFramePr>
          <p:cNvPr id="41989" name="Object 5"/>
          <p:cNvGraphicFramePr>
            <a:graphicFrameLocks noChangeAspect="1"/>
          </p:cNvGraphicFramePr>
          <p:nvPr/>
        </p:nvGraphicFramePr>
        <p:xfrm>
          <a:off x="0" y="2743200"/>
          <a:ext cx="5257800" cy="3581400"/>
        </p:xfrm>
        <a:graphic>
          <a:graphicData uri="http://schemas.openxmlformats.org/presentationml/2006/ole">
            <p:oleObj spid="_x0000_s41989" name="Feuille de calcul" r:id="rId3" imgW="5619902" imgH="3686251" progId="Excel.Sheet.8">
              <p:embed/>
            </p:oleObj>
          </a:graphicData>
        </a:graphic>
      </p:graphicFrame>
      <p:graphicFrame>
        <p:nvGraphicFramePr>
          <p:cNvPr id="41990" name="Object 6"/>
          <p:cNvGraphicFramePr>
            <a:graphicFrameLocks noChangeAspect="1"/>
          </p:cNvGraphicFramePr>
          <p:nvPr/>
        </p:nvGraphicFramePr>
        <p:xfrm>
          <a:off x="0" y="1219200"/>
          <a:ext cx="5202238" cy="1447800"/>
        </p:xfrm>
        <a:graphic>
          <a:graphicData uri="http://schemas.openxmlformats.org/presentationml/2006/ole">
            <p:oleObj spid="_x0000_s41990" name="Feuille de calcul" r:id="rId4" imgW="5200802" imgH="1447800" progId="Excel.Sheet.8">
              <p:embed/>
            </p:oleObj>
          </a:graphicData>
        </a:graphic>
      </p:graphicFrame>
      <p:sp>
        <p:nvSpPr>
          <p:cNvPr id="41991" name="Text Box 7"/>
          <p:cNvSpPr txBox="1">
            <a:spLocks noChangeArrowheads="1"/>
          </p:cNvSpPr>
          <p:nvPr/>
        </p:nvSpPr>
        <p:spPr bwMode="auto">
          <a:xfrm>
            <a:off x="5508625" y="1412875"/>
            <a:ext cx="3311525" cy="264795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résultats sont similaires entre les départements : la quasi-totalité (94%) des habitants estime que le tourisme en Picardie est un tourisme tourné vers la nature.</a:t>
            </a:r>
          </a:p>
        </p:txBody>
      </p:sp>
      <p:sp>
        <p:nvSpPr>
          <p:cNvPr id="45" name="Rectangle 2"/>
          <p:cNvSpPr>
            <a:spLocks noChangeArrowheads="1"/>
          </p:cNvSpPr>
          <p:nvPr/>
        </p:nvSpPr>
        <p:spPr bwMode="auto">
          <a:xfrm>
            <a:off x="228600" y="152400"/>
            <a:ext cx="5915036"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LIEUX ET LES ACTIVITES TOURISTIQUES </a:t>
            </a:r>
            <a:endParaRPr lang="fr-FR" dirty="0">
              <a:solidFill>
                <a:schemeClr val="tx2"/>
              </a:solidFill>
              <a:latin typeface="Arial Narrow"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5"/>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6"/>
          <p:cNvSpPr>
            <a:spLocks noGrp="1"/>
          </p:cNvSpPr>
          <p:nvPr>
            <p:ph type="sldNum" sz="quarter" idx="12"/>
          </p:nvPr>
        </p:nvSpPr>
        <p:spPr/>
        <p:txBody>
          <a:bodyPr/>
          <a:lstStyle/>
          <a:p>
            <a:fld id="{C76B791C-096A-4EC9-B993-D61B2F11CDF3}" type="slidenum">
              <a:rPr lang="fr-FR"/>
              <a:pPr/>
              <a:t>3</a:t>
            </a:fld>
            <a:endParaRPr lang="fr-FR"/>
          </a:p>
        </p:txBody>
      </p:sp>
      <p:graphicFrame>
        <p:nvGraphicFramePr>
          <p:cNvPr id="2057" name="Object 9"/>
          <p:cNvGraphicFramePr>
            <a:graphicFrameLocks noChangeAspect="1"/>
          </p:cNvGraphicFramePr>
          <p:nvPr>
            <p:ph type="chart" sz="half" idx="2"/>
          </p:nvPr>
        </p:nvGraphicFramePr>
        <p:xfrm>
          <a:off x="3733800" y="1981200"/>
          <a:ext cx="4930775" cy="4143375"/>
        </p:xfrm>
        <a:graphic>
          <a:graphicData uri="http://schemas.openxmlformats.org/presentationml/2006/ole">
            <p:oleObj spid="_x0000_s2057" name="Feuille de calcul" r:id="rId3" imgW="8235000" imgH="6918840" progId="Excel.Sheet.8">
              <p:embed/>
            </p:oleObj>
          </a:graphicData>
        </a:graphic>
      </p:graphicFrame>
      <p:sp>
        <p:nvSpPr>
          <p:cNvPr id="2050" name="Rectangle 2"/>
          <p:cNvSpPr>
            <a:spLocks noGrp="1" noChangeArrowheads="1"/>
          </p:cNvSpPr>
          <p:nvPr>
            <p:ph type="title"/>
          </p:nvPr>
        </p:nvSpPr>
        <p:spPr>
          <a:xfrm>
            <a:off x="228600" y="152400"/>
            <a:ext cx="5986474" cy="457200"/>
          </a:xfrm>
        </p:spPr>
        <p:txBody>
          <a:bodyPr/>
          <a:lstStyle/>
          <a:p>
            <a:r>
              <a:rPr lang="fr-FR" sz="2000" dirty="0"/>
              <a:t>PROFIL DES REPONDANTS</a:t>
            </a:r>
            <a:endParaRPr lang="fr-FR" sz="2400" dirty="0"/>
          </a:p>
        </p:txBody>
      </p:sp>
      <p:sp>
        <p:nvSpPr>
          <p:cNvPr id="2051" name="Rectangle 3"/>
          <p:cNvSpPr>
            <a:spLocks noGrp="1" noChangeArrowheads="1"/>
          </p:cNvSpPr>
          <p:nvPr>
            <p:ph type="body" sz="half" idx="1"/>
          </p:nvPr>
        </p:nvSpPr>
        <p:spPr>
          <a:xfrm>
            <a:off x="0" y="3810000"/>
            <a:ext cx="4495800" cy="838200"/>
          </a:xfrm>
        </p:spPr>
        <p:txBody>
          <a:bodyPr/>
          <a:lstStyle/>
          <a:p>
            <a:pPr>
              <a:buFontTx/>
              <a:buNone/>
            </a:pPr>
            <a:r>
              <a:rPr lang="fr-FR" sz="2000">
                <a:latin typeface="Arial Narrow" pitchFamily="34" charset="0"/>
              </a:rPr>
              <a:t>Les répondants sont répartis de façon homogène en fonction des départements. </a:t>
            </a:r>
          </a:p>
        </p:txBody>
      </p:sp>
      <p:sp>
        <p:nvSpPr>
          <p:cNvPr id="2055" name="Text Box 7"/>
          <p:cNvSpPr txBox="1">
            <a:spLocks noChangeArrowheads="1"/>
          </p:cNvSpPr>
          <p:nvPr/>
        </p:nvSpPr>
        <p:spPr bwMode="auto">
          <a:xfrm>
            <a:off x="1828800" y="762000"/>
            <a:ext cx="6553200" cy="45720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Répartition des répondants par départements</a:t>
            </a:r>
            <a:endParaRPr lang="fr-FR"/>
          </a:p>
        </p:txBody>
      </p:sp>
      <p:graphicFrame>
        <p:nvGraphicFramePr>
          <p:cNvPr id="2058" name="Object 10"/>
          <p:cNvGraphicFramePr>
            <a:graphicFrameLocks noChangeAspect="1"/>
          </p:cNvGraphicFramePr>
          <p:nvPr/>
        </p:nvGraphicFramePr>
        <p:xfrm>
          <a:off x="785786" y="1285860"/>
          <a:ext cx="6707188" cy="1228725"/>
        </p:xfrm>
        <a:graphic>
          <a:graphicData uri="http://schemas.openxmlformats.org/presentationml/2006/ole">
            <p:oleObj spid="_x0000_s2058" name="Feuille de calcul" r:id="rId4" imgW="7920000" imgH="1451160" progId="Excel.Sheet.8">
              <p:embed/>
            </p:oleObj>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092199BE-32DE-4EE5-A05F-8287FD1AE6B0}" type="slidenum">
              <a:rPr lang="fr-FR"/>
              <a:pPr/>
              <a:t>30</a:t>
            </a:fld>
            <a:endParaRPr lang="fr-FR"/>
          </a:p>
        </p:txBody>
      </p:sp>
      <p:sp>
        <p:nvSpPr>
          <p:cNvPr id="43011" name="Text Box 3"/>
          <p:cNvSpPr txBox="1">
            <a:spLocks noChangeArrowheads="1"/>
          </p:cNvSpPr>
          <p:nvPr/>
        </p:nvSpPr>
        <p:spPr bwMode="auto">
          <a:xfrm>
            <a:off x="0" y="685800"/>
            <a:ext cx="8763000" cy="457200"/>
          </a:xfrm>
          <a:prstGeom prst="rect">
            <a:avLst/>
          </a:prstGeom>
          <a:noFill/>
          <a:ln w="9525">
            <a:noFill/>
            <a:miter lim="800000"/>
            <a:headEnd/>
            <a:tailEnd/>
          </a:ln>
          <a:effectLst/>
        </p:spPr>
        <p:txBody>
          <a:bodyPr>
            <a:spAutoFit/>
          </a:bodyPr>
          <a:lstStyle/>
          <a:p>
            <a:pPr>
              <a:spcBef>
                <a:spcPct val="50000"/>
              </a:spcBef>
            </a:pPr>
            <a:r>
              <a:rPr lang="fr-FR" dirty="0">
                <a:latin typeface="Arial Narrow" pitchFamily="34" charset="0"/>
              </a:rPr>
              <a:t>Un tourisme tourné vers les parcs et jardins </a:t>
            </a:r>
            <a:endParaRPr lang="fr-FR" dirty="0"/>
          </a:p>
        </p:txBody>
      </p:sp>
      <p:graphicFrame>
        <p:nvGraphicFramePr>
          <p:cNvPr id="43015" name="Object 7"/>
          <p:cNvGraphicFramePr>
            <a:graphicFrameLocks noChangeAspect="1"/>
          </p:cNvGraphicFramePr>
          <p:nvPr/>
        </p:nvGraphicFramePr>
        <p:xfrm>
          <a:off x="0" y="1219200"/>
          <a:ext cx="5334000" cy="1447800"/>
        </p:xfrm>
        <a:graphic>
          <a:graphicData uri="http://schemas.openxmlformats.org/presentationml/2006/ole">
            <p:oleObj spid="_x0000_s43015" name="Feuille de calcul" r:id="rId3" imgW="6142680" imgH="1710000" progId="Excel.Sheet.8">
              <p:embed/>
            </p:oleObj>
          </a:graphicData>
        </a:graphic>
      </p:graphicFrame>
      <p:graphicFrame>
        <p:nvGraphicFramePr>
          <p:cNvPr id="43016" name="Object 8"/>
          <p:cNvGraphicFramePr>
            <a:graphicFrameLocks noChangeAspect="1"/>
          </p:cNvGraphicFramePr>
          <p:nvPr/>
        </p:nvGraphicFramePr>
        <p:xfrm>
          <a:off x="0" y="2667000"/>
          <a:ext cx="5410200" cy="3581400"/>
        </p:xfrm>
        <a:graphic>
          <a:graphicData uri="http://schemas.openxmlformats.org/presentationml/2006/ole">
            <p:oleObj spid="_x0000_s43016" name="Feuille de calcul" r:id="rId4" imgW="4667402" imgH="2533802" progId="Excel.Sheet.8">
              <p:embed/>
            </p:oleObj>
          </a:graphicData>
        </a:graphic>
      </p:graphicFrame>
      <p:sp>
        <p:nvSpPr>
          <p:cNvPr id="43018" name="Text Box 10"/>
          <p:cNvSpPr txBox="1">
            <a:spLocks noChangeArrowheads="1"/>
          </p:cNvSpPr>
          <p:nvPr/>
        </p:nvSpPr>
        <p:spPr bwMode="auto">
          <a:xfrm>
            <a:off x="5508625" y="1412875"/>
            <a:ext cx="3311525" cy="191770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habitants de l’Aisne estiment moins que les autres que le tourisme en Picardie est tourné vers les parcs et jardins.</a:t>
            </a:r>
          </a:p>
        </p:txBody>
      </p:sp>
      <p:sp>
        <p:nvSpPr>
          <p:cNvPr id="9" name="Rectangle 2"/>
          <p:cNvSpPr>
            <a:spLocks noChangeArrowheads="1"/>
          </p:cNvSpPr>
          <p:nvPr/>
        </p:nvSpPr>
        <p:spPr bwMode="auto">
          <a:xfrm>
            <a:off x="228600" y="152400"/>
            <a:ext cx="5915036"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LIEUX ET LES ACTIVITES TOURISTIQUES </a:t>
            </a:r>
            <a:endParaRPr lang="fr-FR" dirty="0">
              <a:solidFill>
                <a:schemeClr val="tx2"/>
              </a:solidFill>
              <a:latin typeface="Arial Narrow"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761BAD52-3656-468E-BE5B-4F7E08C22A3D}" type="slidenum">
              <a:rPr lang="fr-FR"/>
              <a:pPr/>
              <a:t>31</a:t>
            </a:fld>
            <a:endParaRPr lang="fr-FR"/>
          </a:p>
        </p:txBody>
      </p:sp>
      <p:sp>
        <p:nvSpPr>
          <p:cNvPr id="44035" name="Text Box 3"/>
          <p:cNvSpPr txBox="1">
            <a:spLocks noChangeArrowheads="1"/>
          </p:cNvSpPr>
          <p:nvPr/>
        </p:nvSpPr>
        <p:spPr bwMode="auto">
          <a:xfrm>
            <a:off x="0" y="685800"/>
            <a:ext cx="8763000" cy="822325"/>
          </a:xfrm>
          <a:prstGeom prst="rect">
            <a:avLst/>
          </a:prstGeom>
          <a:noFill/>
          <a:ln w="9525">
            <a:noFill/>
            <a:miter lim="800000"/>
            <a:headEnd/>
            <a:tailEnd/>
          </a:ln>
          <a:effectLst/>
        </p:spPr>
        <p:txBody>
          <a:bodyPr>
            <a:spAutoFit/>
          </a:bodyPr>
          <a:lstStyle/>
          <a:p>
            <a:pPr>
              <a:spcBef>
                <a:spcPct val="50000"/>
              </a:spcBef>
            </a:pPr>
            <a:r>
              <a:rPr lang="fr-FR" altLang="fr-FR">
                <a:latin typeface="Arial Narrow" pitchFamily="34" charset="0"/>
              </a:rPr>
              <a:t>Un tourisme tourné vers les activités de pleine nature comme par exemple la randonnée, la pêche, le vélo …</a:t>
            </a:r>
            <a:endParaRPr lang="fr-FR" sz="1200" b="1"/>
          </a:p>
        </p:txBody>
      </p:sp>
      <p:graphicFrame>
        <p:nvGraphicFramePr>
          <p:cNvPr id="44038" name="Object 6"/>
          <p:cNvGraphicFramePr>
            <a:graphicFrameLocks noChangeAspect="1"/>
          </p:cNvGraphicFramePr>
          <p:nvPr/>
        </p:nvGraphicFramePr>
        <p:xfrm>
          <a:off x="0" y="1524000"/>
          <a:ext cx="5202238" cy="1447800"/>
        </p:xfrm>
        <a:graphic>
          <a:graphicData uri="http://schemas.openxmlformats.org/presentationml/2006/ole">
            <p:oleObj spid="_x0000_s44038" name="Feuille de calcul" r:id="rId3" imgW="6142680" imgH="1710000" progId="Excel.Sheet.8">
              <p:embed/>
            </p:oleObj>
          </a:graphicData>
        </a:graphic>
      </p:graphicFrame>
      <p:graphicFrame>
        <p:nvGraphicFramePr>
          <p:cNvPr id="44039" name="Object 7"/>
          <p:cNvGraphicFramePr>
            <a:graphicFrameLocks noChangeAspect="1"/>
          </p:cNvGraphicFramePr>
          <p:nvPr/>
        </p:nvGraphicFramePr>
        <p:xfrm>
          <a:off x="0" y="3048000"/>
          <a:ext cx="5257800" cy="3276600"/>
        </p:xfrm>
        <a:graphic>
          <a:graphicData uri="http://schemas.openxmlformats.org/presentationml/2006/ole">
            <p:oleObj spid="_x0000_s44039" name="Feuille de calcul" r:id="rId4" imgW="4667402" imgH="2533802" progId="Excel.Sheet.8">
              <p:embed/>
            </p:oleObj>
          </a:graphicData>
        </a:graphic>
      </p:graphicFrame>
      <p:sp>
        <p:nvSpPr>
          <p:cNvPr id="44040" name="Text Box 8"/>
          <p:cNvSpPr txBox="1">
            <a:spLocks noChangeArrowheads="1"/>
          </p:cNvSpPr>
          <p:nvPr/>
        </p:nvSpPr>
        <p:spPr bwMode="auto">
          <a:xfrm>
            <a:off x="5508625" y="1412875"/>
            <a:ext cx="3311525" cy="337820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résultats sont homogènes entre les départements et indiquent très clairement que, pour les picards, la région se prête excessivement bien aux activités de pleine nature (91% de réponses « d’accord »).</a:t>
            </a:r>
          </a:p>
        </p:txBody>
      </p:sp>
      <p:sp>
        <p:nvSpPr>
          <p:cNvPr id="9" name="Rectangle 2"/>
          <p:cNvSpPr>
            <a:spLocks noChangeArrowheads="1"/>
          </p:cNvSpPr>
          <p:nvPr/>
        </p:nvSpPr>
        <p:spPr bwMode="auto">
          <a:xfrm>
            <a:off x="228600" y="152400"/>
            <a:ext cx="5915036"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LIEUX ET LES ACTIVITES TOURISTIQUES </a:t>
            </a:r>
            <a:endParaRPr lang="fr-FR" dirty="0">
              <a:solidFill>
                <a:schemeClr val="tx2"/>
              </a:solidFill>
              <a:latin typeface="Arial Narrow"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1BFAA620-2635-4ECB-A206-C2E98C0841C9}" type="slidenum">
              <a:rPr lang="fr-FR"/>
              <a:pPr/>
              <a:t>32</a:t>
            </a:fld>
            <a:endParaRPr lang="fr-FR"/>
          </a:p>
        </p:txBody>
      </p:sp>
      <p:sp>
        <p:nvSpPr>
          <p:cNvPr id="45059"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graphicFrame>
        <p:nvGraphicFramePr>
          <p:cNvPr id="45062" name="Object 6"/>
          <p:cNvGraphicFramePr>
            <a:graphicFrameLocks noChangeAspect="1"/>
          </p:cNvGraphicFramePr>
          <p:nvPr/>
        </p:nvGraphicFramePr>
        <p:xfrm>
          <a:off x="0" y="1371600"/>
          <a:ext cx="5202238" cy="1447800"/>
        </p:xfrm>
        <a:graphic>
          <a:graphicData uri="http://schemas.openxmlformats.org/presentationml/2006/ole">
            <p:oleObj spid="_x0000_s45062" name="Feuille de calcul" r:id="rId3" imgW="6142680" imgH="1710000" progId="Excel.Sheet.8">
              <p:embed/>
            </p:oleObj>
          </a:graphicData>
        </a:graphic>
      </p:graphicFrame>
      <p:sp>
        <p:nvSpPr>
          <p:cNvPr id="45064" name="Text Box 8"/>
          <p:cNvSpPr txBox="1">
            <a:spLocks noChangeArrowheads="1"/>
          </p:cNvSpPr>
          <p:nvPr/>
        </p:nvSpPr>
        <p:spPr bwMode="auto">
          <a:xfrm>
            <a:off x="0" y="685800"/>
            <a:ext cx="8763000" cy="731838"/>
          </a:xfrm>
          <a:prstGeom prst="rect">
            <a:avLst/>
          </a:prstGeom>
          <a:noFill/>
          <a:ln w="9525">
            <a:noFill/>
            <a:miter lim="800000"/>
            <a:headEnd/>
            <a:tailEnd/>
          </a:ln>
          <a:effectLst/>
        </p:spPr>
        <p:txBody>
          <a:bodyPr>
            <a:spAutoFit/>
          </a:bodyPr>
          <a:lstStyle/>
          <a:p>
            <a:r>
              <a:rPr lang="fr-FR" altLang="fr-FR">
                <a:latin typeface="Arial Narrow" pitchFamily="34" charset="0"/>
              </a:rPr>
              <a:t>Un tourisme tourné vers les activités sportives en général</a:t>
            </a:r>
          </a:p>
          <a:p>
            <a:pPr>
              <a:spcBef>
                <a:spcPct val="50000"/>
              </a:spcBef>
            </a:pPr>
            <a:endParaRPr lang="fr-FR" sz="1200" b="1"/>
          </a:p>
        </p:txBody>
      </p:sp>
      <p:graphicFrame>
        <p:nvGraphicFramePr>
          <p:cNvPr id="45065" name="Object 9"/>
          <p:cNvGraphicFramePr>
            <a:graphicFrameLocks noChangeAspect="1"/>
          </p:cNvGraphicFramePr>
          <p:nvPr/>
        </p:nvGraphicFramePr>
        <p:xfrm>
          <a:off x="0" y="2895600"/>
          <a:ext cx="5257800" cy="3352800"/>
        </p:xfrm>
        <a:graphic>
          <a:graphicData uri="http://schemas.openxmlformats.org/presentationml/2006/ole">
            <p:oleObj spid="_x0000_s45065" name="Feuille de calcul" r:id="rId4" imgW="4667402" imgH="2533802" progId="Excel.Sheet.8">
              <p:embed/>
            </p:oleObj>
          </a:graphicData>
        </a:graphic>
      </p:graphicFrame>
      <p:sp>
        <p:nvSpPr>
          <p:cNvPr id="45066" name="Text Box 10"/>
          <p:cNvSpPr txBox="1">
            <a:spLocks noChangeArrowheads="1"/>
          </p:cNvSpPr>
          <p:nvPr/>
        </p:nvSpPr>
        <p:spPr bwMode="auto">
          <a:xfrm>
            <a:off x="5508625" y="1412875"/>
            <a:ext cx="3311525" cy="264795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activités sportives sont moins représentées comme centrales dans l’offre touristique du territoire et enregistre en moyenne 27% de réponses « pas d’accord ».</a:t>
            </a:r>
          </a:p>
        </p:txBody>
      </p:sp>
      <p:sp>
        <p:nvSpPr>
          <p:cNvPr id="10" name="Rectangle 2"/>
          <p:cNvSpPr>
            <a:spLocks noChangeArrowheads="1"/>
          </p:cNvSpPr>
          <p:nvPr/>
        </p:nvSpPr>
        <p:spPr bwMode="auto">
          <a:xfrm>
            <a:off x="228600" y="152400"/>
            <a:ext cx="5915036"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LIEUX ET LES ACTIVITES TOURISTIQUES </a:t>
            </a:r>
            <a:endParaRPr lang="fr-FR" dirty="0">
              <a:solidFill>
                <a:schemeClr val="tx2"/>
              </a:solidFill>
              <a:latin typeface="Arial Narrow"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3C9F45E4-69A0-4DF4-A189-F7C70062DDD4}" type="slidenum">
              <a:rPr lang="fr-FR"/>
              <a:pPr/>
              <a:t>33</a:t>
            </a:fld>
            <a:endParaRPr lang="fr-FR"/>
          </a:p>
        </p:txBody>
      </p:sp>
      <p:sp>
        <p:nvSpPr>
          <p:cNvPr id="46083"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46085" name="Text Box 5"/>
          <p:cNvSpPr txBox="1">
            <a:spLocks noChangeArrowheads="1"/>
          </p:cNvSpPr>
          <p:nvPr/>
        </p:nvSpPr>
        <p:spPr bwMode="auto">
          <a:xfrm>
            <a:off x="0" y="685800"/>
            <a:ext cx="8763000" cy="731838"/>
          </a:xfrm>
          <a:prstGeom prst="rect">
            <a:avLst/>
          </a:prstGeom>
          <a:noFill/>
          <a:ln w="9525">
            <a:noFill/>
            <a:miter lim="800000"/>
            <a:headEnd/>
            <a:tailEnd/>
          </a:ln>
          <a:effectLst/>
        </p:spPr>
        <p:txBody>
          <a:bodyPr>
            <a:spAutoFit/>
          </a:bodyPr>
          <a:lstStyle/>
          <a:p>
            <a:r>
              <a:rPr lang="fr-FR" altLang="fr-FR">
                <a:latin typeface="Arial Narrow" pitchFamily="34" charset="0"/>
              </a:rPr>
              <a:t>Un tourisme tourné vers les marchés et les produits du terroir</a:t>
            </a:r>
          </a:p>
          <a:p>
            <a:pPr>
              <a:spcBef>
                <a:spcPct val="50000"/>
              </a:spcBef>
            </a:pPr>
            <a:endParaRPr lang="fr-FR" sz="1200" b="1"/>
          </a:p>
        </p:txBody>
      </p:sp>
      <p:graphicFrame>
        <p:nvGraphicFramePr>
          <p:cNvPr id="46087" name="Object 7"/>
          <p:cNvGraphicFramePr>
            <a:graphicFrameLocks noChangeAspect="1"/>
          </p:cNvGraphicFramePr>
          <p:nvPr/>
        </p:nvGraphicFramePr>
        <p:xfrm>
          <a:off x="0" y="1295400"/>
          <a:ext cx="5202238" cy="1447800"/>
        </p:xfrm>
        <a:graphic>
          <a:graphicData uri="http://schemas.openxmlformats.org/presentationml/2006/ole">
            <p:oleObj spid="_x0000_s46087" name="Feuille de calcul" r:id="rId3" imgW="6142680" imgH="1710000" progId="Excel.Sheet.8">
              <p:embed/>
            </p:oleObj>
          </a:graphicData>
        </a:graphic>
      </p:graphicFrame>
      <p:graphicFrame>
        <p:nvGraphicFramePr>
          <p:cNvPr id="46088" name="Object 8"/>
          <p:cNvGraphicFramePr>
            <a:graphicFrameLocks noChangeAspect="1"/>
          </p:cNvGraphicFramePr>
          <p:nvPr/>
        </p:nvGraphicFramePr>
        <p:xfrm>
          <a:off x="0" y="2895600"/>
          <a:ext cx="5257800" cy="3352800"/>
        </p:xfrm>
        <a:graphic>
          <a:graphicData uri="http://schemas.openxmlformats.org/presentationml/2006/ole">
            <p:oleObj spid="_x0000_s46088" name="Feuille de calcul" r:id="rId4" imgW="4667402" imgH="2533802" progId="Excel.Sheet.8">
              <p:embed/>
            </p:oleObj>
          </a:graphicData>
        </a:graphic>
      </p:graphicFrame>
      <p:sp>
        <p:nvSpPr>
          <p:cNvPr id="46089" name="Text Box 9"/>
          <p:cNvSpPr txBox="1">
            <a:spLocks noChangeArrowheads="1"/>
          </p:cNvSpPr>
          <p:nvPr/>
        </p:nvSpPr>
        <p:spPr bwMode="auto">
          <a:xfrm>
            <a:off x="5508625" y="1412875"/>
            <a:ext cx="3311525" cy="337820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Nous pouvons observer un décalage entre les départements de l’Oise et de l’Aisne autour des marchés et des produits du terroir. La réponse « tout à fait d’accord » ne rassemble qu’un tiers des réponses. </a:t>
            </a:r>
          </a:p>
        </p:txBody>
      </p:sp>
      <p:sp>
        <p:nvSpPr>
          <p:cNvPr id="10" name="Rectangle 2"/>
          <p:cNvSpPr>
            <a:spLocks noChangeArrowheads="1"/>
          </p:cNvSpPr>
          <p:nvPr/>
        </p:nvSpPr>
        <p:spPr bwMode="auto">
          <a:xfrm>
            <a:off x="228600" y="152400"/>
            <a:ext cx="5915036"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LIEUX ET LES ACTIVITES TOURISTIQUES </a:t>
            </a:r>
            <a:endParaRPr lang="fr-FR" dirty="0">
              <a:solidFill>
                <a:schemeClr val="tx2"/>
              </a:solidFill>
              <a:latin typeface="Arial Narrow"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B1B26176-6390-4C83-BEB9-E407B4290F1C}" type="slidenum">
              <a:rPr lang="fr-FR"/>
              <a:pPr/>
              <a:t>34</a:t>
            </a:fld>
            <a:endParaRPr lang="fr-FR"/>
          </a:p>
        </p:txBody>
      </p:sp>
      <p:sp>
        <p:nvSpPr>
          <p:cNvPr id="47107"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47108" name="Text Box 4"/>
          <p:cNvSpPr txBox="1">
            <a:spLocks noChangeArrowheads="1"/>
          </p:cNvSpPr>
          <p:nvPr/>
        </p:nvSpPr>
        <p:spPr bwMode="auto">
          <a:xfrm>
            <a:off x="0" y="685800"/>
            <a:ext cx="8763000" cy="1004888"/>
          </a:xfrm>
          <a:prstGeom prst="rect">
            <a:avLst/>
          </a:prstGeom>
          <a:noFill/>
          <a:ln w="9525">
            <a:noFill/>
            <a:miter lim="800000"/>
            <a:headEnd/>
            <a:tailEnd/>
          </a:ln>
          <a:effectLst/>
        </p:spPr>
        <p:txBody>
          <a:bodyPr>
            <a:spAutoFit/>
          </a:bodyPr>
          <a:lstStyle/>
          <a:p>
            <a:r>
              <a:rPr lang="fr-FR" altLang="fr-FR">
                <a:latin typeface="Arial Narrow" pitchFamily="34" charset="0"/>
              </a:rPr>
              <a:t>Un tourisme tourné vers l’art de vivre et la gastronomie</a:t>
            </a:r>
          </a:p>
          <a:p>
            <a:pPr>
              <a:spcBef>
                <a:spcPct val="50000"/>
              </a:spcBef>
            </a:pPr>
            <a:endParaRPr lang="fr-FR">
              <a:latin typeface="Arial Narrow" pitchFamily="34" charset="0"/>
            </a:endParaRPr>
          </a:p>
        </p:txBody>
      </p:sp>
      <p:graphicFrame>
        <p:nvGraphicFramePr>
          <p:cNvPr id="47111" name="Object 7"/>
          <p:cNvGraphicFramePr>
            <a:graphicFrameLocks noChangeAspect="1"/>
          </p:cNvGraphicFramePr>
          <p:nvPr/>
        </p:nvGraphicFramePr>
        <p:xfrm>
          <a:off x="0" y="1219200"/>
          <a:ext cx="5202238" cy="1447800"/>
        </p:xfrm>
        <a:graphic>
          <a:graphicData uri="http://schemas.openxmlformats.org/presentationml/2006/ole">
            <p:oleObj spid="_x0000_s47111" name="Feuille de calcul" r:id="rId3" imgW="6142680" imgH="1710000" progId="Excel.Sheet.8">
              <p:embed/>
            </p:oleObj>
          </a:graphicData>
        </a:graphic>
      </p:graphicFrame>
      <p:graphicFrame>
        <p:nvGraphicFramePr>
          <p:cNvPr id="47112" name="Object 8"/>
          <p:cNvGraphicFramePr>
            <a:graphicFrameLocks noChangeAspect="1"/>
          </p:cNvGraphicFramePr>
          <p:nvPr/>
        </p:nvGraphicFramePr>
        <p:xfrm>
          <a:off x="0" y="2819400"/>
          <a:ext cx="5257800" cy="3429000"/>
        </p:xfrm>
        <a:graphic>
          <a:graphicData uri="http://schemas.openxmlformats.org/presentationml/2006/ole">
            <p:oleObj spid="_x0000_s47112" name="Feuille de calcul" r:id="rId4" imgW="4667402" imgH="2533802" progId="Excel.Sheet.8">
              <p:embed/>
            </p:oleObj>
          </a:graphicData>
        </a:graphic>
      </p:graphicFrame>
      <p:sp>
        <p:nvSpPr>
          <p:cNvPr id="47113" name="Text Box 9"/>
          <p:cNvSpPr txBox="1">
            <a:spLocks noChangeArrowheads="1"/>
          </p:cNvSpPr>
          <p:nvPr/>
        </p:nvSpPr>
        <p:spPr bwMode="auto">
          <a:xfrm>
            <a:off x="5508625" y="1412875"/>
            <a:ext cx="3311525" cy="264795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Ici encore, l’Oise se démarque des autres départements : 28% des isariens ne sont pas d’accord avec la proposition « art de vivre et gastronomie ».</a:t>
            </a:r>
          </a:p>
        </p:txBody>
      </p:sp>
      <p:sp>
        <p:nvSpPr>
          <p:cNvPr id="10" name="Rectangle 2"/>
          <p:cNvSpPr>
            <a:spLocks noChangeArrowheads="1"/>
          </p:cNvSpPr>
          <p:nvPr/>
        </p:nvSpPr>
        <p:spPr bwMode="auto">
          <a:xfrm>
            <a:off x="228600" y="152400"/>
            <a:ext cx="5915036"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LIEUX ET LES ACTIVITES TOURISTIQUES </a:t>
            </a:r>
            <a:endParaRPr lang="fr-FR" dirty="0">
              <a:solidFill>
                <a:schemeClr val="tx2"/>
              </a:solidFill>
              <a:latin typeface="Arial Narrow"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3736A313-6A70-47F2-BCE9-6D273588BFF1}" type="slidenum">
              <a:rPr lang="fr-FR"/>
              <a:pPr/>
              <a:t>35</a:t>
            </a:fld>
            <a:endParaRPr lang="fr-FR"/>
          </a:p>
        </p:txBody>
      </p:sp>
      <p:sp>
        <p:nvSpPr>
          <p:cNvPr id="48131"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48132" name="Text Box 4"/>
          <p:cNvSpPr txBox="1">
            <a:spLocks noChangeArrowheads="1"/>
          </p:cNvSpPr>
          <p:nvPr/>
        </p:nvSpPr>
        <p:spPr bwMode="auto">
          <a:xfrm>
            <a:off x="0" y="685800"/>
            <a:ext cx="8763000" cy="1370013"/>
          </a:xfrm>
          <a:prstGeom prst="rect">
            <a:avLst/>
          </a:prstGeom>
          <a:noFill/>
          <a:ln w="9525">
            <a:noFill/>
            <a:miter lim="800000"/>
            <a:headEnd/>
            <a:tailEnd/>
          </a:ln>
          <a:effectLst/>
        </p:spPr>
        <p:txBody>
          <a:bodyPr>
            <a:spAutoFit/>
          </a:bodyPr>
          <a:lstStyle/>
          <a:p>
            <a:r>
              <a:rPr lang="fr-FR" altLang="fr-FR">
                <a:latin typeface="Arial Narrow" pitchFamily="34" charset="0"/>
              </a:rPr>
              <a:t>Un tourisme tourné vers le patrimoine culturel et historique</a:t>
            </a: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48135" name="Object 7"/>
          <p:cNvGraphicFramePr>
            <a:graphicFrameLocks noChangeAspect="1"/>
          </p:cNvGraphicFramePr>
          <p:nvPr/>
        </p:nvGraphicFramePr>
        <p:xfrm>
          <a:off x="0" y="1219200"/>
          <a:ext cx="5202238" cy="1447800"/>
        </p:xfrm>
        <a:graphic>
          <a:graphicData uri="http://schemas.openxmlformats.org/presentationml/2006/ole">
            <p:oleObj spid="_x0000_s48135" name="Feuille de calcul" r:id="rId3" imgW="6142680" imgH="1710000" progId="Excel.Sheet.8">
              <p:embed/>
            </p:oleObj>
          </a:graphicData>
        </a:graphic>
      </p:graphicFrame>
      <p:graphicFrame>
        <p:nvGraphicFramePr>
          <p:cNvPr id="48136" name="Object 8"/>
          <p:cNvGraphicFramePr>
            <a:graphicFrameLocks noChangeAspect="1"/>
          </p:cNvGraphicFramePr>
          <p:nvPr/>
        </p:nvGraphicFramePr>
        <p:xfrm>
          <a:off x="0" y="2819400"/>
          <a:ext cx="5257800" cy="3429000"/>
        </p:xfrm>
        <a:graphic>
          <a:graphicData uri="http://schemas.openxmlformats.org/presentationml/2006/ole">
            <p:oleObj spid="_x0000_s48136" name="Feuille de calcul" r:id="rId4" imgW="4667402" imgH="2533802" progId="Excel.Sheet.8">
              <p:embed/>
            </p:oleObj>
          </a:graphicData>
        </a:graphic>
      </p:graphicFrame>
      <p:sp>
        <p:nvSpPr>
          <p:cNvPr id="48137" name="Text Box 9"/>
          <p:cNvSpPr txBox="1">
            <a:spLocks noChangeArrowheads="1"/>
          </p:cNvSpPr>
          <p:nvPr/>
        </p:nvSpPr>
        <p:spPr bwMode="auto">
          <a:xfrm>
            <a:off x="5508625" y="1412875"/>
            <a:ext cx="3311525" cy="191770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 patrimoine culturel et historique est représenté comme faisant partie des moteurs d’attractivité de la région.</a:t>
            </a:r>
          </a:p>
        </p:txBody>
      </p:sp>
      <p:sp>
        <p:nvSpPr>
          <p:cNvPr id="10" name="Rectangle 2"/>
          <p:cNvSpPr>
            <a:spLocks noChangeArrowheads="1"/>
          </p:cNvSpPr>
          <p:nvPr/>
        </p:nvSpPr>
        <p:spPr bwMode="auto">
          <a:xfrm>
            <a:off x="228600" y="152400"/>
            <a:ext cx="5915036"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LIEUX ET LES ACTIVITES TOURISTIQUES </a:t>
            </a:r>
            <a:endParaRPr lang="fr-FR" dirty="0">
              <a:solidFill>
                <a:schemeClr val="tx2"/>
              </a:solidFill>
              <a:latin typeface="Arial Narrow"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371588EF-4ABC-4A24-A6C8-79D9EF6CC058}" type="slidenum">
              <a:rPr lang="fr-FR"/>
              <a:pPr/>
              <a:t>36</a:t>
            </a:fld>
            <a:endParaRPr lang="fr-FR"/>
          </a:p>
        </p:txBody>
      </p:sp>
      <p:sp>
        <p:nvSpPr>
          <p:cNvPr id="49155"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49156" name="Text Box 4"/>
          <p:cNvSpPr txBox="1">
            <a:spLocks noChangeArrowheads="1"/>
          </p:cNvSpPr>
          <p:nvPr/>
        </p:nvSpPr>
        <p:spPr bwMode="auto">
          <a:xfrm>
            <a:off x="0" y="685800"/>
            <a:ext cx="8763000" cy="1735138"/>
          </a:xfrm>
          <a:prstGeom prst="rect">
            <a:avLst/>
          </a:prstGeom>
          <a:noFill/>
          <a:ln w="9525">
            <a:noFill/>
            <a:miter lim="800000"/>
            <a:headEnd/>
            <a:tailEnd/>
          </a:ln>
          <a:effectLst/>
        </p:spPr>
        <p:txBody>
          <a:bodyPr>
            <a:spAutoFit/>
          </a:bodyPr>
          <a:lstStyle/>
          <a:p>
            <a:r>
              <a:rPr lang="fr-FR" altLang="fr-FR">
                <a:latin typeface="Arial Narrow" pitchFamily="34" charset="0"/>
              </a:rPr>
              <a:t>Un tourisme tourné vers les musées, l’art et la culture</a:t>
            </a: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49159" name="Object 7"/>
          <p:cNvGraphicFramePr>
            <a:graphicFrameLocks noChangeAspect="1"/>
          </p:cNvGraphicFramePr>
          <p:nvPr/>
        </p:nvGraphicFramePr>
        <p:xfrm>
          <a:off x="0" y="1219200"/>
          <a:ext cx="5202238" cy="1447800"/>
        </p:xfrm>
        <a:graphic>
          <a:graphicData uri="http://schemas.openxmlformats.org/presentationml/2006/ole">
            <p:oleObj spid="_x0000_s49159" name="Feuille de calcul" r:id="rId3" imgW="6142680" imgH="1710000" progId="Excel.Sheet.8">
              <p:embed/>
            </p:oleObj>
          </a:graphicData>
        </a:graphic>
      </p:graphicFrame>
      <p:graphicFrame>
        <p:nvGraphicFramePr>
          <p:cNvPr id="49160" name="Object 8"/>
          <p:cNvGraphicFramePr>
            <a:graphicFrameLocks noChangeAspect="1"/>
          </p:cNvGraphicFramePr>
          <p:nvPr/>
        </p:nvGraphicFramePr>
        <p:xfrm>
          <a:off x="0" y="2819400"/>
          <a:ext cx="5257800" cy="3505200"/>
        </p:xfrm>
        <a:graphic>
          <a:graphicData uri="http://schemas.openxmlformats.org/presentationml/2006/ole">
            <p:oleObj spid="_x0000_s49160" name="Feuille de calcul" r:id="rId4" imgW="4667402" imgH="2533802" progId="Excel.Sheet.8">
              <p:embed/>
            </p:oleObj>
          </a:graphicData>
        </a:graphic>
      </p:graphicFrame>
      <p:sp>
        <p:nvSpPr>
          <p:cNvPr id="49161" name="Text Box 9"/>
          <p:cNvSpPr txBox="1">
            <a:spLocks noChangeArrowheads="1"/>
          </p:cNvSpPr>
          <p:nvPr/>
        </p:nvSpPr>
        <p:spPr bwMode="auto">
          <a:xfrm>
            <a:off x="5508625" y="1412875"/>
            <a:ext cx="3311525" cy="264795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C’est paradoxalement moins le cas du tourisme tourné vers les musées, l’art et la culture ; en particulier dans l’Aisne (26% de réponses « pas d’accord »).</a:t>
            </a:r>
          </a:p>
        </p:txBody>
      </p:sp>
      <p:sp>
        <p:nvSpPr>
          <p:cNvPr id="10" name="Rectangle 2"/>
          <p:cNvSpPr>
            <a:spLocks noChangeArrowheads="1"/>
          </p:cNvSpPr>
          <p:nvPr/>
        </p:nvSpPr>
        <p:spPr bwMode="auto">
          <a:xfrm>
            <a:off x="228600" y="152400"/>
            <a:ext cx="5915036"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LIEUX ET LES ACTIVITES TOURISTIQUES </a:t>
            </a:r>
            <a:endParaRPr lang="fr-FR" dirty="0">
              <a:solidFill>
                <a:schemeClr val="tx2"/>
              </a:solidFill>
              <a:latin typeface="Arial Narrow"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E2979938-5BE3-4D31-B26C-B2A6E09FE3B0}" type="slidenum">
              <a:rPr lang="fr-FR"/>
              <a:pPr/>
              <a:t>37</a:t>
            </a:fld>
            <a:endParaRPr lang="fr-FR"/>
          </a:p>
        </p:txBody>
      </p:sp>
      <p:sp>
        <p:nvSpPr>
          <p:cNvPr id="50179"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50180" name="Text Box 4"/>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Un tourisme de circuit et d’itinérance en général</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50183" name="Object 7"/>
          <p:cNvGraphicFramePr>
            <a:graphicFrameLocks noChangeAspect="1"/>
          </p:cNvGraphicFramePr>
          <p:nvPr/>
        </p:nvGraphicFramePr>
        <p:xfrm>
          <a:off x="0" y="1219200"/>
          <a:ext cx="5202238" cy="1447800"/>
        </p:xfrm>
        <a:graphic>
          <a:graphicData uri="http://schemas.openxmlformats.org/presentationml/2006/ole">
            <p:oleObj spid="_x0000_s50183" name="Feuille de calcul" r:id="rId3" imgW="6142680" imgH="1710000" progId="Excel.Sheet.8">
              <p:embed/>
            </p:oleObj>
          </a:graphicData>
        </a:graphic>
      </p:graphicFrame>
      <p:graphicFrame>
        <p:nvGraphicFramePr>
          <p:cNvPr id="50184" name="Object 8"/>
          <p:cNvGraphicFramePr>
            <a:graphicFrameLocks noChangeAspect="1"/>
          </p:cNvGraphicFramePr>
          <p:nvPr/>
        </p:nvGraphicFramePr>
        <p:xfrm>
          <a:off x="0" y="2819400"/>
          <a:ext cx="5257800" cy="3429000"/>
        </p:xfrm>
        <a:graphic>
          <a:graphicData uri="http://schemas.openxmlformats.org/presentationml/2006/ole">
            <p:oleObj spid="_x0000_s50184" name="Feuille de calcul" r:id="rId4" imgW="4667402" imgH="2533802" progId="Excel.Sheet.8">
              <p:embed/>
            </p:oleObj>
          </a:graphicData>
        </a:graphic>
      </p:graphicFrame>
      <p:sp>
        <p:nvSpPr>
          <p:cNvPr id="50185" name="Text Box 9"/>
          <p:cNvSpPr txBox="1">
            <a:spLocks noChangeArrowheads="1"/>
          </p:cNvSpPr>
          <p:nvPr/>
        </p:nvSpPr>
        <p:spPr bwMode="auto">
          <a:xfrm>
            <a:off x="5508625" y="1412875"/>
            <a:ext cx="3311525" cy="37433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interrogés ont plus de difficultés à se représenter ce type de pratique touristique (près de 10% de réponses « NSP »). Cette proposition n’enregistre pas des résultats élevés, en particulier dans l’Oise (un quart de réponses « pas d’accord »).</a:t>
            </a:r>
          </a:p>
        </p:txBody>
      </p:sp>
      <p:sp>
        <p:nvSpPr>
          <p:cNvPr id="10" name="Rectangle 2"/>
          <p:cNvSpPr>
            <a:spLocks noChangeArrowheads="1"/>
          </p:cNvSpPr>
          <p:nvPr/>
        </p:nvSpPr>
        <p:spPr bwMode="auto">
          <a:xfrm>
            <a:off x="228600" y="152400"/>
            <a:ext cx="5915036"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LIEUX ET LES ACTIVITES TOURISTIQUES </a:t>
            </a:r>
            <a:endParaRPr lang="fr-FR" dirty="0">
              <a:solidFill>
                <a:schemeClr val="tx2"/>
              </a:solidFill>
              <a:latin typeface="Arial Narrow"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C887DE73-A136-473B-80ED-BCC71E27A8E3}" type="slidenum">
              <a:rPr lang="fr-FR"/>
              <a:pPr/>
              <a:t>38</a:t>
            </a:fld>
            <a:endParaRPr lang="fr-FR"/>
          </a:p>
        </p:txBody>
      </p:sp>
      <p:sp>
        <p:nvSpPr>
          <p:cNvPr id="51203"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51204"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Un tourisme tourné vers les animations, spectacles, évènements</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51208" name="Object 8"/>
          <p:cNvGraphicFramePr>
            <a:graphicFrameLocks noChangeAspect="1"/>
          </p:cNvGraphicFramePr>
          <p:nvPr/>
        </p:nvGraphicFramePr>
        <p:xfrm>
          <a:off x="0" y="1295400"/>
          <a:ext cx="5202238" cy="1447800"/>
        </p:xfrm>
        <a:graphic>
          <a:graphicData uri="http://schemas.openxmlformats.org/presentationml/2006/ole">
            <p:oleObj spid="_x0000_s51208" name="Feuille de calcul" r:id="rId3" imgW="6142680" imgH="1710000" progId="Excel.Sheet.8">
              <p:embed/>
            </p:oleObj>
          </a:graphicData>
        </a:graphic>
      </p:graphicFrame>
      <p:graphicFrame>
        <p:nvGraphicFramePr>
          <p:cNvPr id="51209" name="Object 9"/>
          <p:cNvGraphicFramePr>
            <a:graphicFrameLocks noChangeAspect="1"/>
          </p:cNvGraphicFramePr>
          <p:nvPr/>
        </p:nvGraphicFramePr>
        <p:xfrm>
          <a:off x="0" y="2819400"/>
          <a:ext cx="5257800" cy="3429000"/>
        </p:xfrm>
        <a:graphic>
          <a:graphicData uri="http://schemas.openxmlformats.org/presentationml/2006/ole">
            <p:oleObj spid="_x0000_s51209" name="Feuille de calcul" r:id="rId4" imgW="4667402" imgH="2533802" progId="Excel.Sheet.8">
              <p:embed/>
            </p:oleObj>
          </a:graphicData>
        </a:graphic>
      </p:graphicFrame>
      <p:sp>
        <p:nvSpPr>
          <p:cNvPr id="51210" name="Text Box 10"/>
          <p:cNvSpPr txBox="1">
            <a:spLocks noChangeArrowheads="1"/>
          </p:cNvSpPr>
          <p:nvPr/>
        </p:nvSpPr>
        <p:spPr bwMode="auto">
          <a:xfrm>
            <a:off x="5508625" y="1412875"/>
            <a:ext cx="3311525" cy="22828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Globalement, les habitants sont « plutôt d’accords » sur le fait que le tourisme en Picardie puisse être un tourisme tourné vers les animations. </a:t>
            </a:r>
          </a:p>
        </p:txBody>
      </p:sp>
      <p:sp>
        <p:nvSpPr>
          <p:cNvPr id="10" name="Rectangle 2"/>
          <p:cNvSpPr>
            <a:spLocks noChangeArrowheads="1"/>
          </p:cNvSpPr>
          <p:nvPr/>
        </p:nvSpPr>
        <p:spPr bwMode="auto">
          <a:xfrm>
            <a:off x="228600" y="152400"/>
            <a:ext cx="5915036"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LIEUX ET LES ACTIVITES TOURISTIQUES </a:t>
            </a:r>
            <a:endParaRPr lang="fr-FR" dirty="0">
              <a:solidFill>
                <a:schemeClr val="tx2"/>
              </a:solidFill>
              <a:latin typeface="Arial Narrow"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2"/>
          <p:cNvSpPr>
            <a:spLocks noGrp="1"/>
          </p:cNvSpPr>
          <p:nvPr>
            <p:ph type="ftr" sz="quarter" idx="11"/>
          </p:nvPr>
        </p:nvSpPr>
        <p:spPr/>
        <p:txBody>
          <a:bodyPr/>
          <a:lstStyle/>
          <a:p>
            <a:r>
              <a:rPr lang="fr-FR"/>
              <a:t>Enquête habitants Picardie octobre 2007 - CoManaging - </a:t>
            </a:r>
          </a:p>
        </p:txBody>
      </p:sp>
      <p:sp>
        <p:nvSpPr>
          <p:cNvPr id="6" name="Espace réservé du numéro de diapositive 3"/>
          <p:cNvSpPr>
            <a:spLocks noGrp="1"/>
          </p:cNvSpPr>
          <p:nvPr>
            <p:ph type="sldNum" sz="quarter" idx="12"/>
          </p:nvPr>
        </p:nvSpPr>
        <p:spPr/>
        <p:txBody>
          <a:bodyPr/>
          <a:lstStyle/>
          <a:p>
            <a:fld id="{CC974DCA-D8C6-495C-B979-1C5A5BFDBEAB}" type="slidenum">
              <a:rPr lang="fr-FR"/>
              <a:pPr/>
              <a:t>39</a:t>
            </a:fld>
            <a:endParaRPr lang="fr-FR"/>
          </a:p>
        </p:txBody>
      </p:sp>
      <p:graphicFrame>
        <p:nvGraphicFramePr>
          <p:cNvPr id="67587" name="Object 3"/>
          <p:cNvGraphicFramePr>
            <a:graphicFrameLocks noChangeAspect="1"/>
          </p:cNvGraphicFramePr>
          <p:nvPr/>
        </p:nvGraphicFramePr>
        <p:xfrm>
          <a:off x="0" y="609600"/>
          <a:ext cx="8915400" cy="5064125"/>
        </p:xfrm>
        <a:graphic>
          <a:graphicData uri="http://schemas.openxmlformats.org/presentationml/2006/ole">
            <p:oleObj spid="_x0000_s67587" name="Worksheet" r:id="rId3" imgW="6153077" imgH="3600304" progId="Excel.Sheet.8">
              <p:embed/>
            </p:oleObj>
          </a:graphicData>
        </a:graphic>
      </p:graphicFrame>
      <p:sp>
        <p:nvSpPr>
          <p:cNvPr id="67588" name="Text Box 4"/>
          <p:cNvSpPr txBox="1">
            <a:spLocks noChangeArrowheads="1"/>
          </p:cNvSpPr>
          <p:nvPr/>
        </p:nvSpPr>
        <p:spPr bwMode="auto">
          <a:xfrm>
            <a:off x="0" y="5638800"/>
            <a:ext cx="8915400" cy="336550"/>
          </a:xfrm>
          <a:prstGeom prst="rect">
            <a:avLst/>
          </a:prstGeom>
          <a:noFill/>
          <a:ln w="9525">
            <a:noFill/>
            <a:miter lim="800000"/>
            <a:headEnd/>
            <a:tailEnd/>
          </a:ln>
          <a:effectLst/>
        </p:spPr>
        <p:txBody>
          <a:bodyPr>
            <a:spAutoFit/>
          </a:bodyPr>
          <a:lstStyle/>
          <a:p>
            <a:pPr>
              <a:spcBef>
                <a:spcPct val="50000"/>
              </a:spcBef>
            </a:pPr>
            <a:r>
              <a:rPr lang="fr-FR" sz="1600">
                <a:latin typeface="Arial Narrow" pitchFamily="34" charset="0"/>
              </a:rPr>
              <a:t>Synthèse lieux et activités touristiques : totaux « d ’accord » à l ’échelle de la région.</a:t>
            </a:r>
          </a:p>
        </p:txBody>
      </p:sp>
      <p:sp>
        <p:nvSpPr>
          <p:cNvPr id="7" name="Rectangle 2"/>
          <p:cNvSpPr>
            <a:spLocks noChangeArrowheads="1"/>
          </p:cNvSpPr>
          <p:nvPr/>
        </p:nvSpPr>
        <p:spPr bwMode="auto">
          <a:xfrm>
            <a:off x="228600" y="152400"/>
            <a:ext cx="5915036"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LIEUX ET LES ACTIVITES TOURISTIQUES </a:t>
            </a:r>
            <a:endParaRPr lang="fr-FR" dirty="0">
              <a:solidFill>
                <a:schemeClr val="tx2"/>
              </a:solidFill>
              <a:latin typeface="Arial Narrow"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5"/>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6"/>
          <p:cNvSpPr>
            <a:spLocks noGrp="1"/>
          </p:cNvSpPr>
          <p:nvPr>
            <p:ph type="sldNum" sz="quarter" idx="12"/>
          </p:nvPr>
        </p:nvSpPr>
        <p:spPr/>
        <p:txBody>
          <a:bodyPr/>
          <a:lstStyle/>
          <a:p>
            <a:fld id="{BE43C775-1F29-44A3-8E66-22BB7D6986EC}" type="slidenum">
              <a:rPr lang="fr-FR"/>
              <a:pPr/>
              <a:t>4</a:t>
            </a:fld>
            <a:endParaRPr lang="fr-FR"/>
          </a:p>
        </p:txBody>
      </p:sp>
      <p:graphicFrame>
        <p:nvGraphicFramePr>
          <p:cNvPr id="6154" name="Object 10"/>
          <p:cNvGraphicFramePr>
            <a:graphicFrameLocks noChangeAspect="1"/>
          </p:cNvGraphicFramePr>
          <p:nvPr>
            <p:ph type="chart" sz="half" idx="2"/>
          </p:nvPr>
        </p:nvGraphicFramePr>
        <p:xfrm>
          <a:off x="609600" y="1371600"/>
          <a:ext cx="8534400" cy="4235450"/>
        </p:xfrm>
        <a:graphic>
          <a:graphicData uri="http://schemas.openxmlformats.org/presentationml/2006/ole">
            <p:oleObj spid="_x0000_s6154" name="Feuille de calcul" r:id="rId3" imgW="5411160" imgH="2688840" progId="Excel.Sheet.8">
              <p:embed/>
            </p:oleObj>
          </a:graphicData>
        </a:graphic>
      </p:graphicFrame>
      <p:sp>
        <p:nvSpPr>
          <p:cNvPr id="6146" name="Rectangle 2"/>
          <p:cNvSpPr>
            <a:spLocks noGrp="1" noChangeArrowheads="1"/>
          </p:cNvSpPr>
          <p:nvPr>
            <p:ph type="title"/>
          </p:nvPr>
        </p:nvSpPr>
        <p:spPr>
          <a:xfrm>
            <a:off x="228600" y="152400"/>
            <a:ext cx="5986474" cy="457200"/>
          </a:xfrm>
        </p:spPr>
        <p:txBody>
          <a:bodyPr/>
          <a:lstStyle/>
          <a:p>
            <a:r>
              <a:rPr lang="fr-FR" sz="2000" dirty="0"/>
              <a:t>PROFIL DES REPONDANTS</a:t>
            </a:r>
            <a:endParaRPr lang="fr-FR" sz="2400" dirty="0"/>
          </a:p>
        </p:txBody>
      </p:sp>
      <p:sp>
        <p:nvSpPr>
          <p:cNvPr id="6147" name="Rectangle 3"/>
          <p:cNvSpPr>
            <a:spLocks noGrp="1" noChangeArrowheads="1"/>
          </p:cNvSpPr>
          <p:nvPr>
            <p:ph type="body" sz="half" idx="1"/>
          </p:nvPr>
        </p:nvSpPr>
        <p:spPr>
          <a:xfrm>
            <a:off x="228600" y="5791200"/>
            <a:ext cx="8001000" cy="838200"/>
          </a:xfrm>
        </p:spPr>
        <p:txBody>
          <a:bodyPr/>
          <a:lstStyle/>
          <a:p>
            <a:pPr>
              <a:buFontTx/>
              <a:buNone/>
            </a:pPr>
            <a:r>
              <a:rPr lang="fr-FR" sz="2000">
                <a:latin typeface="Arial Narrow" pitchFamily="34" charset="0"/>
              </a:rPr>
              <a:t>Les femmes sont légèrement plus nombreuses à avoir répondu. </a:t>
            </a:r>
          </a:p>
        </p:txBody>
      </p:sp>
      <p:sp>
        <p:nvSpPr>
          <p:cNvPr id="6148" name="Text Box 4"/>
          <p:cNvSpPr txBox="1">
            <a:spLocks noChangeArrowheads="1"/>
          </p:cNvSpPr>
          <p:nvPr/>
        </p:nvSpPr>
        <p:spPr bwMode="auto">
          <a:xfrm>
            <a:off x="0" y="857232"/>
            <a:ext cx="990600" cy="457200"/>
          </a:xfrm>
          <a:prstGeom prst="rect">
            <a:avLst/>
          </a:prstGeom>
          <a:noFill/>
          <a:ln w="9525">
            <a:noFill/>
            <a:miter lim="800000"/>
            <a:headEnd/>
            <a:tailEnd/>
          </a:ln>
          <a:effectLst/>
        </p:spPr>
        <p:txBody>
          <a:bodyPr>
            <a:spAutoFit/>
          </a:bodyPr>
          <a:lstStyle/>
          <a:p>
            <a:pPr>
              <a:spcBef>
                <a:spcPct val="50000"/>
              </a:spcBef>
            </a:pPr>
            <a:r>
              <a:rPr lang="fr-FR" dirty="0">
                <a:latin typeface="Arial Narrow" pitchFamily="34" charset="0"/>
              </a:rPr>
              <a:t>Sexe</a:t>
            </a:r>
            <a:endParaRPr lang="fr-FR" dirty="0"/>
          </a:p>
        </p:txBody>
      </p:sp>
      <p:graphicFrame>
        <p:nvGraphicFramePr>
          <p:cNvPr id="6153" name="Object 9"/>
          <p:cNvGraphicFramePr>
            <a:graphicFrameLocks noChangeAspect="1"/>
          </p:cNvGraphicFramePr>
          <p:nvPr/>
        </p:nvGraphicFramePr>
        <p:xfrm>
          <a:off x="0" y="1571612"/>
          <a:ext cx="1981200" cy="639763"/>
        </p:xfrm>
        <a:graphic>
          <a:graphicData uri="http://schemas.openxmlformats.org/presentationml/2006/ole">
            <p:oleObj spid="_x0000_s6153" name="Feuille de calcul" r:id="rId4" imgW="1811160" imgH="585000" progId="Excel.Sheet.8">
              <p:embed/>
            </p:oleObj>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1A6137B3-5117-4DB0-8A90-828B2BEEAE43}" type="slidenum">
              <a:rPr lang="fr-FR"/>
              <a:pPr/>
              <a:t>40</a:t>
            </a:fld>
            <a:endParaRPr lang="fr-FR"/>
          </a:p>
        </p:txBody>
      </p:sp>
      <p:sp>
        <p:nvSpPr>
          <p:cNvPr id="52226"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SUR LES OBJECTIFS DU TOURISME PRATIQUE EN PICARDIE </a:t>
            </a:r>
            <a:endParaRPr lang="fr-FR" dirty="0">
              <a:solidFill>
                <a:schemeClr val="tx2"/>
              </a:solidFill>
              <a:latin typeface="Arial Narrow" pitchFamily="34" charset="0"/>
            </a:endParaRPr>
          </a:p>
        </p:txBody>
      </p:sp>
      <p:sp>
        <p:nvSpPr>
          <p:cNvPr id="52227"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52228"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La découverte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52231" name="Object 7"/>
          <p:cNvGraphicFramePr>
            <a:graphicFrameLocks noChangeAspect="1"/>
          </p:cNvGraphicFramePr>
          <p:nvPr/>
        </p:nvGraphicFramePr>
        <p:xfrm>
          <a:off x="0" y="1219200"/>
          <a:ext cx="5202238" cy="1447800"/>
        </p:xfrm>
        <a:graphic>
          <a:graphicData uri="http://schemas.openxmlformats.org/presentationml/2006/ole">
            <p:oleObj spid="_x0000_s52231" name="Feuille de calcul" r:id="rId3" imgW="6142680" imgH="1710000" progId="Excel.Sheet.8">
              <p:embed/>
            </p:oleObj>
          </a:graphicData>
        </a:graphic>
      </p:graphicFrame>
      <p:graphicFrame>
        <p:nvGraphicFramePr>
          <p:cNvPr id="52232" name="Object 8"/>
          <p:cNvGraphicFramePr>
            <a:graphicFrameLocks noChangeAspect="1"/>
          </p:cNvGraphicFramePr>
          <p:nvPr/>
        </p:nvGraphicFramePr>
        <p:xfrm>
          <a:off x="0" y="2819400"/>
          <a:ext cx="5257800" cy="3429000"/>
        </p:xfrm>
        <a:graphic>
          <a:graphicData uri="http://schemas.openxmlformats.org/presentationml/2006/ole">
            <p:oleObj spid="_x0000_s52232" name="Feuille de calcul" r:id="rId4" imgW="4667402" imgH="2533802" progId="Excel.Sheet.8">
              <p:embed/>
            </p:oleObj>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BD1FDE41-D068-4093-9373-EE0AB0FC57F1}" type="slidenum">
              <a:rPr lang="fr-FR"/>
              <a:pPr/>
              <a:t>41</a:t>
            </a:fld>
            <a:endParaRPr lang="fr-FR"/>
          </a:p>
        </p:txBody>
      </p:sp>
      <p:sp>
        <p:nvSpPr>
          <p:cNvPr id="53251"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53252"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Le repos</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53255" name="Object 7"/>
          <p:cNvGraphicFramePr>
            <a:graphicFrameLocks noChangeAspect="1"/>
          </p:cNvGraphicFramePr>
          <p:nvPr/>
        </p:nvGraphicFramePr>
        <p:xfrm>
          <a:off x="0" y="1143000"/>
          <a:ext cx="5202238" cy="1447800"/>
        </p:xfrm>
        <a:graphic>
          <a:graphicData uri="http://schemas.openxmlformats.org/presentationml/2006/ole">
            <p:oleObj spid="_x0000_s53255" name="Feuille de calcul" r:id="rId3" imgW="6142680" imgH="1710000" progId="Excel.Sheet.8">
              <p:embed/>
            </p:oleObj>
          </a:graphicData>
        </a:graphic>
      </p:graphicFrame>
      <p:graphicFrame>
        <p:nvGraphicFramePr>
          <p:cNvPr id="53256" name="Object 8"/>
          <p:cNvGraphicFramePr>
            <a:graphicFrameLocks noChangeAspect="1"/>
          </p:cNvGraphicFramePr>
          <p:nvPr/>
        </p:nvGraphicFramePr>
        <p:xfrm>
          <a:off x="0" y="2743200"/>
          <a:ext cx="5257800" cy="3505200"/>
        </p:xfrm>
        <a:graphic>
          <a:graphicData uri="http://schemas.openxmlformats.org/presentationml/2006/ole">
            <p:oleObj spid="_x0000_s53256" name="Feuille de calcul" r:id="rId4" imgW="4667402" imgH="2533802" progId="Excel.Sheet.8">
              <p:embed/>
            </p:oleObj>
          </a:graphicData>
        </a:graphic>
      </p:graphicFrame>
      <p:sp>
        <p:nvSpPr>
          <p:cNvPr id="10"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SUR LES OBJECTIFS DU TOURISME PRATIQUE EN PICARDIE </a:t>
            </a:r>
            <a:endParaRPr lang="fr-FR" dirty="0">
              <a:solidFill>
                <a:schemeClr val="tx2"/>
              </a:solidFill>
              <a:latin typeface="Arial Narrow"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F084ED94-0DEC-4601-A5F1-EC763D25F9A9}" type="slidenum">
              <a:rPr lang="fr-FR"/>
              <a:pPr/>
              <a:t>42</a:t>
            </a:fld>
            <a:endParaRPr lang="fr-FR"/>
          </a:p>
        </p:txBody>
      </p:sp>
      <p:sp>
        <p:nvSpPr>
          <p:cNvPr id="54275"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54276"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La remise en forme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54279" name="Object 7"/>
          <p:cNvGraphicFramePr>
            <a:graphicFrameLocks noChangeAspect="1"/>
          </p:cNvGraphicFramePr>
          <p:nvPr/>
        </p:nvGraphicFramePr>
        <p:xfrm>
          <a:off x="0" y="1295400"/>
          <a:ext cx="5202238" cy="1447800"/>
        </p:xfrm>
        <a:graphic>
          <a:graphicData uri="http://schemas.openxmlformats.org/presentationml/2006/ole">
            <p:oleObj spid="_x0000_s54279" name="Feuille de calcul" r:id="rId3" imgW="6142680" imgH="1710000" progId="Excel.Sheet.8">
              <p:embed/>
            </p:oleObj>
          </a:graphicData>
        </a:graphic>
      </p:graphicFrame>
      <p:graphicFrame>
        <p:nvGraphicFramePr>
          <p:cNvPr id="54280" name="Object 8"/>
          <p:cNvGraphicFramePr>
            <a:graphicFrameLocks noChangeAspect="1"/>
          </p:cNvGraphicFramePr>
          <p:nvPr/>
        </p:nvGraphicFramePr>
        <p:xfrm>
          <a:off x="0" y="2819400"/>
          <a:ext cx="5257800" cy="3505200"/>
        </p:xfrm>
        <a:graphic>
          <a:graphicData uri="http://schemas.openxmlformats.org/presentationml/2006/ole">
            <p:oleObj spid="_x0000_s54280" name="Feuille de calcul" r:id="rId4" imgW="4667402" imgH="2533802" progId="Excel.Sheet.8">
              <p:embed/>
            </p:oleObj>
          </a:graphicData>
        </a:graphic>
      </p:graphicFrame>
      <p:sp>
        <p:nvSpPr>
          <p:cNvPr id="54281" name="Text Box 9"/>
          <p:cNvSpPr txBox="1">
            <a:spLocks noChangeArrowheads="1"/>
          </p:cNvSpPr>
          <p:nvPr/>
        </p:nvSpPr>
        <p:spPr bwMode="auto">
          <a:xfrm>
            <a:off x="5508625" y="1412875"/>
            <a:ext cx="3311525" cy="410845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La remise en forme ne semble pas réellement faire partie des traits spécifiques de l’offre en Picardie, aux yeux des habitants. Près de 40% d’entre eux ne sont pas d’accords avec cette proposition. Les 15-29 ans sont nombreux à ne pas être d’accord avec cette proposition.</a:t>
            </a:r>
          </a:p>
        </p:txBody>
      </p:sp>
      <p:sp>
        <p:nvSpPr>
          <p:cNvPr id="10"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SUR LES OBJECTIFS DU TOURISME PRATIQUE EN PICARDIE </a:t>
            </a:r>
            <a:endParaRPr lang="fr-FR" dirty="0">
              <a:solidFill>
                <a:schemeClr val="tx2"/>
              </a:solidFill>
              <a:latin typeface="Arial Narrow"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C8BC080C-C3B1-4172-AFC8-023D82E1BCA8}" type="slidenum">
              <a:rPr lang="fr-FR"/>
              <a:pPr/>
              <a:t>43</a:t>
            </a:fld>
            <a:endParaRPr lang="fr-FR"/>
          </a:p>
        </p:txBody>
      </p:sp>
      <p:sp>
        <p:nvSpPr>
          <p:cNvPr id="55299"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55300"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Le plaisir</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55303" name="Object 7"/>
          <p:cNvGraphicFramePr>
            <a:graphicFrameLocks noChangeAspect="1"/>
          </p:cNvGraphicFramePr>
          <p:nvPr/>
        </p:nvGraphicFramePr>
        <p:xfrm>
          <a:off x="0" y="1295400"/>
          <a:ext cx="5202238" cy="1447800"/>
        </p:xfrm>
        <a:graphic>
          <a:graphicData uri="http://schemas.openxmlformats.org/presentationml/2006/ole">
            <p:oleObj spid="_x0000_s55303" name="Feuille de calcul" r:id="rId3" imgW="6142680" imgH="1710000" progId="Excel.Sheet.8">
              <p:embed/>
            </p:oleObj>
          </a:graphicData>
        </a:graphic>
      </p:graphicFrame>
      <p:graphicFrame>
        <p:nvGraphicFramePr>
          <p:cNvPr id="55304" name="Object 8"/>
          <p:cNvGraphicFramePr>
            <a:graphicFrameLocks noChangeAspect="1"/>
          </p:cNvGraphicFramePr>
          <p:nvPr/>
        </p:nvGraphicFramePr>
        <p:xfrm>
          <a:off x="0" y="2895600"/>
          <a:ext cx="5257800" cy="3352800"/>
        </p:xfrm>
        <a:graphic>
          <a:graphicData uri="http://schemas.openxmlformats.org/presentationml/2006/ole">
            <p:oleObj spid="_x0000_s55304" name="Feuille de calcul" r:id="rId4" imgW="4667402" imgH="2533802" progId="Excel.Sheet.8">
              <p:embed/>
            </p:oleObj>
          </a:graphicData>
        </a:graphic>
      </p:graphicFrame>
      <p:sp>
        <p:nvSpPr>
          <p:cNvPr id="9"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SUR LES OBJECTIFS DU TOURISME PRATIQUE EN PICARDIE </a:t>
            </a:r>
            <a:endParaRPr lang="fr-FR" dirty="0">
              <a:solidFill>
                <a:schemeClr val="tx2"/>
              </a:solidFill>
              <a:latin typeface="Arial Narrow"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007D11BD-D737-41FA-9F15-3EADF9A64A53}" type="slidenum">
              <a:rPr lang="fr-FR"/>
              <a:pPr/>
              <a:t>44</a:t>
            </a:fld>
            <a:endParaRPr lang="fr-FR"/>
          </a:p>
        </p:txBody>
      </p:sp>
      <p:sp>
        <p:nvSpPr>
          <p:cNvPr id="56323"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56324"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L ’aventure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56327" name="Object 7"/>
          <p:cNvGraphicFramePr>
            <a:graphicFrameLocks noChangeAspect="1"/>
          </p:cNvGraphicFramePr>
          <p:nvPr/>
        </p:nvGraphicFramePr>
        <p:xfrm>
          <a:off x="0" y="1219200"/>
          <a:ext cx="5202238" cy="1447800"/>
        </p:xfrm>
        <a:graphic>
          <a:graphicData uri="http://schemas.openxmlformats.org/presentationml/2006/ole">
            <p:oleObj spid="_x0000_s56327" name="Feuille de calcul" r:id="rId3" imgW="6142680" imgH="1710000" progId="Excel.Sheet.8">
              <p:embed/>
            </p:oleObj>
          </a:graphicData>
        </a:graphic>
      </p:graphicFrame>
      <p:graphicFrame>
        <p:nvGraphicFramePr>
          <p:cNvPr id="56328" name="Object 8"/>
          <p:cNvGraphicFramePr>
            <a:graphicFrameLocks noChangeAspect="1"/>
          </p:cNvGraphicFramePr>
          <p:nvPr/>
        </p:nvGraphicFramePr>
        <p:xfrm>
          <a:off x="0" y="2819400"/>
          <a:ext cx="5257800" cy="3429000"/>
        </p:xfrm>
        <a:graphic>
          <a:graphicData uri="http://schemas.openxmlformats.org/presentationml/2006/ole">
            <p:oleObj spid="_x0000_s56328" name="Feuille de calcul" r:id="rId4" imgW="4667402" imgH="2533802" progId="Excel.Sheet.8">
              <p:embed/>
            </p:oleObj>
          </a:graphicData>
        </a:graphic>
      </p:graphicFrame>
      <p:sp>
        <p:nvSpPr>
          <p:cNvPr id="56329" name="Text Box 9"/>
          <p:cNvSpPr txBox="1">
            <a:spLocks noChangeArrowheads="1"/>
          </p:cNvSpPr>
          <p:nvPr/>
        </p:nvSpPr>
        <p:spPr bwMode="auto">
          <a:xfrm>
            <a:off x="5292725" y="1412875"/>
            <a:ext cx="3527425" cy="22828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L’aventure n’est pas un terme que les habitants associent aisément au tourisme en Picardie : la proposition enregistre 47% de réponses « pas d’accord ». </a:t>
            </a:r>
          </a:p>
        </p:txBody>
      </p:sp>
      <p:sp>
        <p:nvSpPr>
          <p:cNvPr id="10"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SUR LES OBJECTIFS DU TOURISME PRATIQUE EN PICARDIE </a:t>
            </a:r>
            <a:endParaRPr lang="fr-FR" dirty="0">
              <a:solidFill>
                <a:schemeClr val="tx2"/>
              </a:solidFill>
              <a:latin typeface="Arial Narrow"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CE12D14C-621B-4FB5-8289-8CC8AA9A62DE}" type="slidenum">
              <a:rPr lang="fr-FR"/>
              <a:pPr/>
              <a:t>45</a:t>
            </a:fld>
            <a:endParaRPr lang="fr-FR"/>
          </a:p>
        </p:txBody>
      </p:sp>
      <p:sp>
        <p:nvSpPr>
          <p:cNvPr id="57347"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57348"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Un tourisme de circuit</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57351" name="Object 7"/>
          <p:cNvGraphicFramePr>
            <a:graphicFrameLocks noChangeAspect="1"/>
          </p:cNvGraphicFramePr>
          <p:nvPr/>
        </p:nvGraphicFramePr>
        <p:xfrm>
          <a:off x="0" y="1219200"/>
          <a:ext cx="5202238" cy="1447800"/>
        </p:xfrm>
        <a:graphic>
          <a:graphicData uri="http://schemas.openxmlformats.org/presentationml/2006/ole">
            <p:oleObj spid="_x0000_s57351" name="Feuille de calcul" r:id="rId3" imgW="6142680" imgH="1710000" progId="Excel.Sheet.8">
              <p:embed/>
            </p:oleObj>
          </a:graphicData>
        </a:graphic>
      </p:graphicFrame>
      <p:graphicFrame>
        <p:nvGraphicFramePr>
          <p:cNvPr id="57352" name="Object 8"/>
          <p:cNvGraphicFramePr>
            <a:graphicFrameLocks noChangeAspect="1"/>
          </p:cNvGraphicFramePr>
          <p:nvPr/>
        </p:nvGraphicFramePr>
        <p:xfrm>
          <a:off x="0" y="2819400"/>
          <a:ext cx="5257800" cy="3429000"/>
        </p:xfrm>
        <a:graphic>
          <a:graphicData uri="http://schemas.openxmlformats.org/presentationml/2006/ole">
            <p:oleObj spid="_x0000_s57352" name="Feuille de calcul" r:id="rId4" imgW="4667402" imgH="2533802" progId="Excel.Sheet.8">
              <p:embed/>
            </p:oleObj>
          </a:graphicData>
        </a:graphic>
      </p:graphicFrame>
      <p:sp>
        <p:nvSpPr>
          <p:cNvPr id="9"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SUR LES OBJECTIFS DU TOURISME PRATIQUE EN PICARDIE </a:t>
            </a:r>
            <a:endParaRPr lang="fr-FR" dirty="0">
              <a:solidFill>
                <a:schemeClr val="tx2"/>
              </a:solidFill>
              <a:latin typeface="Arial Narrow"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BD2022CE-39E2-4238-B782-EC8AD56390A8}" type="slidenum">
              <a:rPr lang="fr-FR"/>
              <a:pPr/>
              <a:t>46</a:t>
            </a:fld>
            <a:endParaRPr lang="fr-FR"/>
          </a:p>
        </p:txBody>
      </p:sp>
      <p:sp>
        <p:nvSpPr>
          <p:cNvPr id="58371"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58372"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Les loisirs</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58375" name="Object 7"/>
          <p:cNvGraphicFramePr>
            <a:graphicFrameLocks noChangeAspect="1"/>
          </p:cNvGraphicFramePr>
          <p:nvPr/>
        </p:nvGraphicFramePr>
        <p:xfrm>
          <a:off x="0" y="1219200"/>
          <a:ext cx="5202238" cy="1447800"/>
        </p:xfrm>
        <a:graphic>
          <a:graphicData uri="http://schemas.openxmlformats.org/presentationml/2006/ole">
            <p:oleObj spid="_x0000_s58375" name="Feuille de calcul" r:id="rId3" imgW="6142680" imgH="1710000" progId="Excel.Sheet.8">
              <p:embed/>
            </p:oleObj>
          </a:graphicData>
        </a:graphic>
      </p:graphicFrame>
      <p:graphicFrame>
        <p:nvGraphicFramePr>
          <p:cNvPr id="58376" name="Object 8"/>
          <p:cNvGraphicFramePr>
            <a:graphicFrameLocks noChangeAspect="1"/>
          </p:cNvGraphicFramePr>
          <p:nvPr/>
        </p:nvGraphicFramePr>
        <p:xfrm>
          <a:off x="0" y="2819400"/>
          <a:ext cx="5257800" cy="3429000"/>
        </p:xfrm>
        <a:graphic>
          <a:graphicData uri="http://schemas.openxmlformats.org/presentationml/2006/ole">
            <p:oleObj spid="_x0000_s58376" name="Feuille de calcul" r:id="rId4" imgW="4667402" imgH="2533802" progId="Excel.Sheet.8">
              <p:embed/>
            </p:oleObj>
          </a:graphicData>
        </a:graphic>
      </p:graphicFrame>
      <p:sp>
        <p:nvSpPr>
          <p:cNvPr id="9"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SUR LES OBJECTIFS DU TOURISME PRATIQUE EN PICARDIE </a:t>
            </a:r>
            <a:endParaRPr lang="fr-FR" dirty="0">
              <a:solidFill>
                <a:schemeClr val="tx2"/>
              </a:solidFill>
              <a:latin typeface="Arial Narrow"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6BFA387B-F9AD-47E0-A567-1D40AD54A498}" type="slidenum">
              <a:rPr lang="fr-FR"/>
              <a:pPr/>
              <a:t>47</a:t>
            </a:fld>
            <a:endParaRPr lang="fr-FR"/>
          </a:p>
        </p:txBody>
      </p:sp>
      <p:sp>
        <p:nvSpPr>
          <p:cNvPr id="59395"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59396"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L ’échange, le partage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59399" name="Object 7"/>
          <p:cNvGraphicFramePr>
            <a:graphicFrameLocks noChangeAspect="1"/>
          </p:cNvGraphicFramePr>
          <p:nvPr/>
        </p:nvGraphicFramePr>
        <p:xfrm>
          <a:off x="0" y="1295400"/>
          <a:ext cx="5202238" cy="1447800"/>
        </p:xfrm>
        <a:graphic>
          <a:graphicData uri="http://schemas.openxmlformats.org/presentationml/2006/ole">
            <p:oleObj spid="_x0000_s59399" name="Feuille de calcul" r:id="rId3" imgW="6142680" imgH="1710000" progId="Excel.Sheet.8">
              <p:embed/>
            </p:oleObj>
          </a:graphicData>
        </a:graphic>
      </p:graphicFrame>
      <p:graphicFrame>
        <p:nvGraphicFramePr>
          <p:cNvPr id="59400" name="Object 8"/>
          <p:cNvGraphicFramePr>
            <a:graphicFrameLocks noChangeAspect="1"/>
          </p:cNvGraphicFramePr>
          <p:nvPr/>
        </p:nvGraphicFramePr>
        <p:xfrm>
          <a:off x="0" y="2895600"/>
          <a:ext cx="5257800" cy="3352800"/>
        </p:xfrm>
        <a:graphic>
          <a:graphicData uri="http://schemas.openxmlformats.org/presentationml/2006/ole">
            <p:oleObj spid="_x0000_s59400" name="Feuille de calcul" r:id="rId4" imgW="4667402" imgH="2533802" progId="Excel.Sheet.8">
              <p:embed/>
            </p:oleObj>
          </a:graphicData>
        </a:graphic>
      </p:graphicFrame>
      <p:sp>
        <p:nvSpPr>
          <p:cNvPr id="59401" name="Text Box 9"/>
          <p:cNvSpPr txBox="1">
            <a:spLocks noChangeArrowheads="1"/>
          </p:cNvSpPr>
          <p:nvPr/>
        </p:nvSpPr>
        <p:spPr bwMode="auto">
          <a:xfrm>
            <a:off x="5292725" y="1412875"/>
            <a:ext cx="3527425" cy="22828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L’échange, le partage ne semblent pas des valeurs nettement associées au tourisme en Picardie (la proposition n’enregistre que 62% de réponses positives).</a:t>
            </a:r>
          </a:p>
        </p:txBody>
      </p:sp>
      <p:sp>
        <p:nvSpPr>
          <p:cNvPr id="10"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SUR LES OBJECTIFS DU TOURISME PRATIQUE EN PICARDIE </a:t>
            </a:r>
            <a:endParaRPr lang="fr-FR" dirty="0">
              <a:solidFill>
                <a:schemeClr val="tx2"/>
              </a:solidFill>
              <a:latin typeface="Arial Narrow"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2"/>
          <p:cNvSpPr>
            <a:spLocks noGrp="1"/>
          </p:cNvSpPr>
          <p:nvPr>
            <p:ph type="ftr" sz="quarter" idx="11"/>
          </p:nvPr>
        </p:nvSpPr>
        <p:spPr/>
        <p:txBody>
          <a:bodyPr/>
          <a:lstStyle/>
          <a:p>
            <a:r>
              <a:rPr lang="fr-FR"/>
              <a:t>Enquête habitants Picardie octobre 2007 - CoManaging - </a:t>
            </a:r>
          </a:p>
        </p:txBody>
      </p:sp>
      <p:sp>
        <p:nvSpPr>
          <p:cNvPr id="6" name="Espace réservé du numéro de diapositive 3"/>
          <p:cNvSpPr>
            <a:spLocks noGrp="1"/>
          </p:cNvSpPr>
          <p:nvPr>
            <p:ph type="sldNum" sz="quarter" idx="12"/>
          </p:nvPr>
        </p:nvSpPr>
        <p:spPr/>
        <p:txBody>
          <a:bodyPr/>
          <a:lstStyle/>
          <a:p>
            <a:fld id="{E86EFBD3-0FC4-413B-B31B-93DE56388357}" type="slidenum">
              <a:rPr lang="fr-FR"/>
              <a:pPr/>
              <a:t>48</a:t>
            </a:fld>
            <a:endParaRPr lang="fr-FR"/>
          </a:p>
        </p:txBody>
      </p:sp>
      <p:graphicFrame>
        <p:nvGraphicFramePr>
          <p:cNvPr id="68611" name="Object 3"/>
          <p:cNvGraphicFramePr>
            <a:graphicFrameLocks noChangeAspect="1"/>
          </p:cNvGraphicFramePr>
          <p:nvPr/>
        </p:nvGraphicFramePr>
        <p:xfrm>
          <a:off x="214282" y="714356"/>
          <a:ext cx="8534400" cy="4910138"/>
        </p:xfrm>
        <a:graphic>
          <a:graphicData uri="http://schemas.openxmlformats.org/presentationml/2006/ole">
            <p:oleObj spid="_x0000_s68611" name="Worksheet" r:id="rId3" imgW="4924484" imgH="3676699" progId="Excel.Sheet.8">
              <p:embed/>
            </p:oleObj>
          </a:graphicData>
        </a:graphic>
      </p:graphicFrame>
      <p:sp>
        <p:nvSpPr>
          <p:cNvPr id="68612" name="Text Box 4"/>
          <p:cNvSpPr txBox="1">
            <a:spLocks noChangeArrowheads="1"/>
          </p:cNvSpPr>
          <p:nvPr/>
        </p:nvSpPr>
        <p:spPr bwMode="auto">
          <a:xfrm>
            <a:off x="0" y="5638800"/>
            <a:ext cx="8915400" cy="336550"/>
          </a:xfrm>
          <a:prstGeom prst="rect">
            <a:avLst/>
          </a:prstGeom>
          <a:noFill/>
          <a:ln w="9525">
            <a:noFill/>
            <a:miter lim="800000"/>
            <a:headEnd/>
            <a:tailEnd/>
          </a:ln>
          <a:effectLst/>
        </p:spPr>
        <p:txBody>
          <a:bodyPr>
            <a:spAutoFit/>
          </a:bodyPr>
          <a:lstStyle/>
          <a:p>
            <a:pPr>
              <a:spcBef>
                <a:spcPct val="50000"/>
              </a:spcBef>
            </a:pPr>
            <a:r>
              <a:rPr lang="fr-FR" sz="1600">
                <a:latin typeface="Arial Narrow" pitchFamily="34" charset="0"/>
              </a:rPr>
              <a:t>Synthèse objectifs du tourisme pratiqué : totaux « d ’accord » à l ’échelle de la région.</a:t>
            </a:r>
          </a:p>
        </p:txBody>
      </p:sp>
      <p:sp>
        <p:nvSpPr>
          <p:cNvPr id="7"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SUR LES OBJECTIFS DU TOURISME PRATIQUE EN PICARDIE </a:t>
            </a:r>
            <a:endParaRPr lang="fr-FR" dirty="0">
              <a:solidFill>
                <a:schemeClr val="tx2"/>
              </a:solidFill>
              <a:latin typeface="Arial Narrow"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CC449FC8-7AB6-41BD-B0D2-ECDB9FDFDE60}" type="slidenum">
              <a:rPr lang="fr-FR"/>
              <a:pPr/>
              <a:t>49</a:t>
            </a:fld>
            <a:endParaRPr lang="fr-FR"/>
          </a:p>
        </p:txBody>
      </p:sp>
      <p:sp>
        <p:nvSpPr>
          <p:cNvPr id="60418"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DESTINATAIRES DU TOURISME EN PICARDIE  </a:t>
            </a:r>
            <a:endParaRPr lang="fr-FR" dirty="0">
              <a:solidFill>
                <a:schemeClr val="tx2"/>
              </a:solidFill>
              <a:latin typeface="Arial Narrow" pitchFamily="34" charset="0"/>
            </a:endParaRPr>
          </a:p>
        </p:txBody>
      </p:sp>
      <p:sp>
        <p:nvSpPr>
          <p:cNvPr id="60419"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60420"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Pour la famille, les enfants</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60423" name="Object 7"/>
          <p:cNvGraphicFramePr>
            <a:graphicFrameLocks noChangeAspect="1"/>
          </p:cNvGraphicFramePr>
          <p:nvPr/>
        </p:nvGraphicFramePr>
        <p:xfrm>
          <a:off x="0" y="1219200"/>
          <a:ext cx="5202238" cy="1447800"/>
        </p:xfrm>
        <a:graphic>
          <a:graphicData uri="http://schemas.openxmlformats.org/presentationml/2006/ole">
            <p:oleObj spid="_x0000_s60423" name="Feuille de calcul" r:id="rId3" imgW="6142680" imgH="1710000" progId="Excel.Sheet.8">
              <p:embed/>
            </p:oleObj>
          </a:graphicData>
        </a:graphic>
      </p:graphicFrame>
      <p:graphicFrame>
        <p:nvGraphicFramePr>
          <p:cNvPr id="60424" name="Object 8"/>
          <p:cNvGraphicFramePr>
            <a:graphicFrameLocks noChangeAspect="1"/>
          </p:cNvGraphicFramePr>
          <p:nvPr/>
        </p:nvGraphicFramePr>
        <p:xfrm>
          <a:off x="0" y="2819400"/>
          <a:ext cx="5257800" cy="3352800"/>
        </p:xfrm>
        <a:graphic>
          <a:graphicData uri="http://schemas.openxmlformats.org/presentationml/2006/ole">
            <p:oleObj spid="_x0000_s60424" name="Feuille de calcul" r:id="rId4" imgW="4667402" imgH="2533802" progId="Excel.Sheet.8">
              <p:embed/>
            </p:oleObj>
          </a:graphicData>
        </a:graphic>
      </p:graphicFrame>
      <p:sp>
        <p:nvSpPr>
          <p:cNvPr id="60425" name="Text Box 9"/>
          <p:cNvSpPr txBox="1">
            <a:spLocks noChangeArrowheads="1"/>
          </p:cNvSpPr>
          <p:nvPr/>
        </p:nvSpPr>
        <p:spPr bwMode="auto">
          <a:xfrm>
            <a:off x="5292725" y="1412875"/>
            <a:ext cx="3527425" cy="191770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 tourisme en famille a toute sa place en Picardie ! Les réponses « tout à fait d’accord » sont relativement nombreuses…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5"/>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6"/>
          <p:cNvSpPr>
            <a:spLocks noGrp="1"/>
          </p:cNvSpPr>
          <p:nvPr>
            <p:ph type="sldNum" sz="quarter" idx="12"/>
          </p:nvPr>
        </p:nvSpPr>
        <p:spPr/>
        <p:txBody>
          <a:bodyPr/>
          <a:lstStyle/>
          <a:p>
            <a:fld id="{14591A7C-1D3D-40F8-BD7D-07572D65CA1F}" type="slidenum">
              <a:rPr lang="fr-FR"/>
              <a:pPr/>
              <a:t>5</a:t>
            </a:fld>
            <a:endParaRPr lang="fr-FR"/>
          </a:p>
        </p:txBody>
      </p:sp>
      <p:sp>
        <p:nvSpPr>
          <p:cNvPr id="8195" name="Rectangle 3"/>
          <p:cNvSpPr>
            <a:spLocks noGrp="1" noChangeArrowheads="1"/>
          </p:cNvSpPr>
          <p:nvPr>
            <p:ph type="title"/>
          </p:nvPr>
        </p:nvSpPr>
        <p:spPr>
          <a:xfrm>
            <a:off x="228600" y="152400"/>
            <a:ext cx="5986474" cy="457200"/>
          </a:xfrm>
        </p:spPr>
        <p:txBody>
          <a:bodyPr/>
          <a:lstStyle/>
          <a:p>
            <a:r>
              <a:rPr lang="fr-FR" sz="2000" dirty="0"/>
              <a:t>PROFIL DES REPONDANTS</a:t>
            </a:r>
            <a:endParaRPr lang="fr-FR" sz="2400" dirty="0"/>
          </a:p>
        </p:txBody>
      </p:sp>
      <p:sp>
        <p:nvSpPr>
          <p:cNvPr id="8196" name="Rectangle 4"/>
          <p:cNvSpPr>
            <a:spLocks noGrp="1" noChangeArrowheads="1"/>
          </p:cNvSpPr>
          <p:nvPr>
            <p:ph type="body" sz="half" idx="1"/>
          </p:nvPr>
        </p:nvSpPr>
        <p:spPr>
          <a:xfrm>
            <a:off x="250825" y="5084763"/>
            <a:ext cx="8001000" cy="838200"/>
          </a:xfrm>
        </p:spPr>
        <p:txBody>
          <a:bodyPr/>
          <a:lstStyle/>
          <a:p>
            <a:pPr>
              <a:buFontTx/>
              <a:buNone/>
            </a:pPr>
            <a:r>
              <a:rPr lang="fr-FR" sz="2000">
                <a:latin typeface="Arial Narrow" pitchFamily="34" charset="0"/>
              </a:rPr>
              <a:t>La tranche 30-59 ans rassemble naturellement la moitié des répondants. </a:t>
            </a:r>
          </a:p>
        </p:txBody>
      </p:sp>
      <p:sp>
        <p:nvSpPr>
          <p:cNvPr id="8197" name="Text Box 5"/>
          <p:cNvSpPr txBox="1">
            <a:spLocks noChangeArrowheads="1"/>
          </p:cNvSpPr>
          <p:nvPr/>
        </p:nvSpPr>
        <p:spPr bwMode="auto">
          <a:xfrm>
            <a:off x="0" y="1142984"/>
            <a:ext cx="2362200" cy="45720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Tranches d ’âge</a:t>
            </a:r>
            <a:endParaRPr lang="fr-FR"/>
          </a:p>
        </p:txBody>
      </p:sp>
      <p:graphicFrame>
        <p:nvGraphicFramePr>
          <p:cNvPr id="8200" name="Object 8"/>
          <p:cNvGraphicFramePr>
            <a:graphicFrameLocks noChangeAspect="1"/>
          </p:cNvGraphicFramePr>
          <p:nvPr>
            <p:ph type="chart" sz="half" idx="2"/>
          </p:nvPr>
        </p:nvGraphicFramePr>
        <p:xfrm>
          <a:off x="3448050" y="1828800"/>
          <a:ext cx="5446713" cy="2976563"/>
        </p:xfrm>
        <a:graphic>
          <a:graphicData uri="http://schemas.openxmlformats.org/presentationml/2006/ole">
            <p:oleObj spid="_x0000_s8200" name="Worksheet" r:id="rId3" imgW="4705209" imgH="2571851" progId="Excel.Sheet.8">
              <p:embed/>
            </p:oleObj>
          </a:graphicData>
        </a:graphic>
      </p:graphicFrame>
      <p:graphicFrame>
        <p:nvGraphicFramePr>
          <p:cNvPr id="8202" name="Object 10"/>
          <p:cNvGraphicFramePr>
            <a:graphicFrameLocks noChangeAspect="1"/>
          </p:cNvGraphicFramePr>
          <p:nvPr/>
        </p:nvGraphicFramePr>
        <p:xfrm>
          <a:off x="0" y="1600200"/>
          <a:ext cx="3105150" cy="1209675"/>
        </p:xfrm>
        <a:graphic>
          <a:graphicData uri="http://schemas.openxmlformats.org/presentationml/2006/ole">
            <p:oleObj spid="_x0000_s8202" name="Feuille de calcul" r:id="rId4" imgW="3667680" imgH="1428840" progId="Excel.Sheet.8">
              <p:embed/>
            </p:oleObj>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7F0D24C8-F22C-460A-B40A-2BC1093AD8F6}" type="slidenum">
              <a:rPr lang="fr-FR"/>
              <a:pPr/>
              <a:t>50</a:t>
            </a:fld>
            <a:endParaRPr lang="fr-FR"/>
          </a:p>
        </p:txBody>
      </p:sp>
      <p:sp>
        <p:nvSpPr>
          <p:cNvPr id="61443"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61444"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Pour les couples sans enfants</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61447" name="Object 7"/>
          <p:cNvGraphicFramePr>
            <a:graphicFrameLocks noChangeAspect="1"/>
          </p:cNvGraphicFramePr>
          <p:nvPr/>
        </p:nvGraphicFramePr>
        <p:xfrm>
          <a:off x="0" y="1219200"/>
          <a:ext cx="5202238" cy="1447800"/>
        </p:xfrm>
        <a:graphic>
          <a:graphicData uri="http://schemas.openxmlformats.org/presentationml/2006/ole">
            <p:oleObj spid="_x0000_s61447" name="Feuille de calcul" r:id="rId3" imgW="6142680" imgH="1710000" progId="Excel.Sheet.8">
              <p:embed/>
            </p:oleObj>
          </a:graphicData>
        </a:graphic>
      </p:graphicFrame>
      <p:graphicFrame>
        <p:nvGraphicFramePr>
          <p:cNvPr id="61448" name="Object 8"/>
          <p:cNvGraphicFramePr>
            <a:graphicFrameLocks noChangeAspect="1"/>
          </p:cNvGraphicFramePr>
          <p:nvPr/>
        </p:nvGraphicFramePr>
        <p:xfrm>
          <a:off x="0" y="2743200"/>
          <a:ext cx="5257800" cy="3429000"/>
        </p:xfrm>
        <a:graphic>
          <a:graphicData uri="http://schemas.openxmlformats.org/presentationml/2006/ole">
            <p:oleObj spid="_x0000_s61448" name="Feuille de calcul" r:id="rId4" imgW="4667402" imgH="2533802" progId="Excel.Sheet.8">
              <p:embed/>
            </p:oleObj>
          </a:graphicData>
        </a:graphic>
      </p:graphicFrame>
      <p:sp>
        <p:nvSpPr>
          <p:cNvPr id="9"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DESTINATAIRES DU TOURISME EN PICARDIE  </a:t>
            </a:r>
            <a:endParaRPr lang="fr-FR" dirty="0">
              <a:solidFill>
                <a:schemeClr val="tx2"/>
              </a:solidFill>
              <a:latin typeface="Arial Narrow"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1C2EB4BF-F627-4577-8221-6DA0A84A843E}" type="slidenum">
              <a:rPr lang="fr-FR"/>
              <a:pPr/>
              <a:t>51</a:t>
            </a:fld>
            <a:endParaRPr lang="fr-FR"/>
          </a:p>
        </p:txBody>
      </p:sp>
      <p:sp>
        <p:nvSpPr>
          <p:cNvPr id="62467"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62468"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Pour les jeunes</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62471" name="Object 7"/>
          <p:cNvGraphicFramePr>
            <a:graphicFrameLocks noChangeAspect="1"/>
          </p:cNvGraphicFramePr>
          <p:nvPr/>
        </p:nvGraphicFramePr>
        <p:xfrm>
          <a:off x="0" y="1295400"/>
          <a:ext cx="5202238" cy="1447800"/>
        </p:xfrm>
        <a:graphic>
          <a:graphicData uri="http://schemas.openxmlformats.org/presentationml/2006/ole">
            <p:oleObj spid="_x0000_s62471" name="Feuille de calcul" r:id="rId3" imgW="6142680" imgH="1710000" progId="Excel.Sheet.8">
              <p:embed/>
            </p:oleObj>
          </a:graphicData>
        </a:graphic>
      </p:graphicFrame>
      <p:graphicFrame>
        <p:nvGraphicFramePr>
          <p:cNvPr id="62472" name="Object 8"/>
          <p:cNvGraphicFramePr>
            <a:graphicFrameLocks noChangeAspect="1"/>
          </p:cNvGraphicFramePr>
          <p:nvPr/>
        </p:nvGraphicFramePr>
        <p:xfrm>
          <a:off x="0" y="2971800"/>
          <a:ext cx="5257800" cy="3200400"/>
        </p:xfrm>
        <a:graphic>
          <a:graphicData uri="http://schemas.openxmlformats.org/presentationml/2006/ole">
            <p:oleObj spid="_x0000_s62472" name="Feuille de calcul" r:id="rId4" imgW="4667402" imgH="2533802" progId="Excel.Sheet.8">
              <p:embed/>
            </p:oleObj>
          </a:graphicData>
        </a:graphic>
      </p:graphicFrame>
      <p:sp>
        <p:nvSpPr>
          <p:cNvPr id="62473" name="Text Box 9"/>
          <p:cNvSpPr txBox="1">
            <a:spLocks noChangeArrowheads="1"/>
          </p:cNvSpPr>
          <p:nvPr/>
        </p:nvSpPr>
        <p:spPr bwMode="auto">
          <a:xfrm>
            <a:off x="5292725" y="1412875"/>
            <a:ext cx="3527425" cy="22828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Ce qui n’est pas le cas du tourisme pour les jeunes : les habitants ne pensent pas que la région soit adaptée à ce public (près de 40% de réponses « pas d’accord »). </a:t>
            </a:r>
          </a:p>
        </p:txBody>
      </p:sp>
      <p:sp>
        <p:nvSpPr>
          <p:cNvPr id="10"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DESTINATAIRES DU TOURISME EN PICARDIE  </a:t>
            </a:r>
            <a:endParaRPr lang="fr-FR" dirty="0">
              <a:solidFill>
                <a:schemeClr val="tx2"/>
              </a:solidFill>
              <a:latin typeface="Arial Narrow"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E53D8603-5665-401B-8699-232E004D158C}" type="slidenum">
              <a:rPr lang="fr-FR"/>
              <a:pPr/>
              <a:t>52</a:t>
            </a:fld>
            <a:endParaRPr lang="fr-FR"/>
          </a:p>
        </p:txBody>
      </p:sp>
      <p:sp>
        <p:nvSpPr>
          <p:cNvPr id="63491"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63492"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Pour les seniors actifs encore en activité</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63495" name="Object 7"/>
          <p:cNvGraphicFramePr>
            <a:graphicFrameLocks noChangeAspect="1"/>
          </p:cNvGraphicFramePr>
          <p:nvPr/>
        </p:nvGraphicFramePr>
        <p:xfrm>
          <a:off x="0" y="1219200"/>
          <a:ext cx="5202238" cy="1447800"/>
        </p:xfrm>
        <a:graphic>
          <a:graphicData uri="http://schemas.openxmlformats.org/presentationml/2006/ole">
            <p:oleObj spid="_x0000_s63495" name="Feuille de calcul" r:id="rId3" imgW="6142680" imgH="1710000" progId="Excel.Sheet.8">
              <p:embed/>
            </p:oleObj>
          </a:graphicData>
        </a:graphic>
      </p:graphicFrame>
      <p:graphicFrame>
        <p:nvGraphicFramePr>
          <p:cNvPr id="63496" name="Object 8"/>
          <p:cNvGraphicFramePr>
            <a:graphicFrameLocks noChangeAspect="1"/>
          </p:cNvGraphicFramePr>
          <p:nvPr/>
        </p:nvGraphicFramePr>
        <p:xfrm>
          <a:off x="0" y="2895600"/>
          <a:ext cx="5257800" cy="3124200"/>
        </p:xfrm>
        <a:graphic>
          <a:graphicData uri="http://schemas.openxmlformats.org/presentationml/2006/ole">
            <p:oleObj spid="_x0000_s63496" name="Feuille de calcul" r:id="rId4" imgW="4667402" imgH="2533802" progId="Excel.Sheet.8">
              <p:embed/>
            </p:oleObj>
          </a:graphicData>
        </a:graphic>
      </p:graphicFrame>
      <p:sp>
        <p:nvSpPr>
          <p:cNvPr id="63498" name="Text Box 10"/>
          <p:cNvSpPr txBox="1">
            <a:spLocks noChangeArrowheads="1"/>
          </p:cNvSpPr>
          <p:nvPr/>
        </p:nvSpPr>
        <p:spPr bwMode="auto">
          <a:xfrm>
            <a:off x="5292725" y="1412875"/>
            <a:ext cx="3527425" cy="22828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seniors, qu’ils soient encore en activité ou non, semblent, selon les habitants, des cibles de clientèles tout à fait envisageables pour la destination Picardie.</a:t>
            </a:r>
          </a:p>
        </p:txBody>
      </p:sp>
      <p:sp>
        <p:nvSpPr>
          <p:cNvPr id="10"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DESTINATAIRES DU TOURISME EN PICARDIE  </a:t>
            </a:r>
            <a:endParaRPr lang="fr-FR" dirty="0">
              <a:solidFill>
                <a:schemeClr val="tx2"/>
              </a:solidFill>
              <a:latin typeface="Arial Narrow"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13853C88-B832-431E-8E3C-F25B867A24EB}" type="slidenum">
              <a:rPr lang="fr-FR"/>
              <a:pPr/>
              <a:t>53</a:t>
            </a:fld>
            <a:endParaRPr lang="fr-FR"/>
          </a:p>
        </p:txBody>
      </p:sp>
      <p:sp>
        <p:nvSpPr>
          <p:cNvPr id="64515"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64516"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Pour les retraités et seniors inactifs</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64519" name="Object 7"/>
          <p:cNvGraphicFramePr>
            <a:graphicFrameLocks noChangeAspect="1"/>
          </p:cNvGraphicFramePr>
          <p:nvPr/>
        </p:nvGraphicFramePr>
        <p:xfrm>
          <a:off x="0" y="1219200"/>
          <a:ext cx="5202238" cy="1447800"/>
        </p:xfrm>
        <a:graphic>
          <a:graphicData uri="http://schemas.openxmlformats.org/presentationml/2006/ole">
            <p:oleObj spid="_x0000_s64519" name="Feuille de calcul" r:id="rId3" imgW="6142680" imgH="1710000" progId="Excel.Sheet.8">
              <p:embed/>
            </p:oleObj>
          </a:graphicData>
        </a:graphic>
      </p:graphicFrame>
      <p:graphicFrame>
        <p:nvGraphicFramePr>
          <p:cNvPr id="64520" name="Object 8"/>
          <p:cNvGraphicFramePr>
            <a:graphicFrameLocks noChangeAspect="1"/>
          </p:cNvGraphicFramePr>
          <p:nvPr/>
        </p:nvGraphicFramePr>
        <p:xfrm>
          <a:off x="0" y="2819400"/>
          <a:ext cx="5257800" cy="3276600"/>
        </p:xfrm>
        <a:graphic>
          <a:graphicData uri="http://schemas.openxmlformats.org/presentationml/2006/ole">
            <p:oleObj spid="_x0000_s64520" name="Feuille de calcul" r:id="rId4" imgW="4667402" imgH="2533802" progId="Excel.Sheet.8">
              <p:embed/>
            </p:oleObj>
          </a:graphicData>
        </a:graphic>
      </p:graphicFrame>
      <p:sp>
        <p:nvSpPr>
          <p:cNvPr id="9"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DESTINATAIRES DU TOURISME EN PICARDIE  </a:t>
            </a:r>
            <a:endParaRPr lang="fr-FR" dirty="0">
              <a:solidFill>
                <a:schemeClr val="tx2"/>
              </a:solidFill>
              <a:latin typeface="Arial Narrow"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3A0894BC-F988-419F-97F8-15222343A011}" type="slidenum">
              <a:rPr lang="fr-FR"/>
              <a:pPr/>
              <a:t>54</a:t>
            </a:fld>
            <a:endParaRPr lang="fr-FR"/>
          </a:p>
        </p:txBody>
      </p:sp>
      <p:sp>
        <p:nvSpPr>
          <p:cNvPr id="65539" name="Text Box 3"/>
          <p:cNvSpPr txBox="1">
            <a:spLocks noChangeArrowheads="1"/>
          </p:cNvSpPr>
          <p:nvPr/>
        </p:nvSpPr>
        <p:spPr bwMode="auto">
          <a:xfrm>
            <a:off x="0" y="685800"/>
            <a:ext cx="8763000" cy="274638"/>
          </a:xfrm>
          <a:prstGeom prst="rect">
            <a:avLst/>
          </a:prstGeom>
          <a:noFill/>
          <a:ln w="9525">
            <a:noFill/>
            <a:miter lim="800000"/>
            <a:headEnd/>
            <a:tailEnd/>
          </a:ln>
          <a:effectLst/>
        </p:spPr>
        <p:txBody>
          <a:bodyPr>
            <a:spAutoFit/>
          </a:bodyPr>
          <a:lstStyle/>
          <a:p>
            <a:pPr>
              <a:spcBef>
                <a:spcPct val="50000"/>
              </a:spcBef>
            </a:pPr>
            <a:endParaRPr lang="fr-FR" sz="1200" b="1"/>
          </a:p>
        </p:txBody>
      </p:sp>
      <p:sp>
        <p:nvSpPr>
          <p:cNvPr id="65540"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dirty="0">
                <a:latin typeface="Arial Narrow" pitchFamily="34" charset="0"/>
              </a:rPr>
              <a:t>Pour les célibataires</a:t>
            </a:r>
          </a:p>
          <a:p>
            <a:endParaRPr lang="fr-FR" altLang="fr-FR" dirty="0">
              <a:latin typeface="Arial Narrow" pitchFamily="34" charset="0"/>
            </a:endParaRPr>
          </a:p>
          <a:p>
            <a:endParaRPr lang="fr-FR" altLang="fr-FR" dirty="0">
              <a:latin typeface="Arial Narrow" pitchFamily="34" charset="0"/>
            </a:endParaRPr>
          </a:p>
          <a:p>
            <a:endParaRPr lang="fr-FR" altLang="fr-FR" dirty="0">
              <a:latin typeface="Arial Narrow" pitchFamily="34" charset="0"/>
            </a:endParaRPr>
          </a:p>
          <a:p>
            <a:endParaRPr lang="fr-FR" altLang="fr-FR" dirty="0">
              <a:latin typeface="Arial Narrow" pitchFamily="34" charset="0"/>
            </a:endParaRPr>
          </a:p>
          <a:p>
            <a:pPr>
              <a:spcBef>
                <a:spcPct val="50000"/>
              </a:spcBef>
            </a:pPr>
            <a:endParaRPr lang="fr-FR" dirty="0">
              <a:latin typeface="Arial Narrow" pitchFamily="34" charset="0"/>
            </a:endParaRPr>
          </a:p>
        </p:txBody>
      </p:sp>
      <p:graphicFrame>
        <p:nvGraphicFramePr>
          <p:cNvPr id="65543" name="Object 7"/>
          <p:cNvGraphicFramePr>
            <a:graphicFrameLocks noChangeAspect="1"/>
          </p:cNvGraphicFramePr>
          <p:nvPr/>
        </p:nvGraphicFramePr>
        <p:xfrm>
          <a:off x="0" y="1371600"/>
          <a:ext cx="5202238" cy="1447800"/>
        </p:xfrm>
        <a:graphic>
          <a:graphicData uri="http://schemas.openxmlformats.org/presentationml/2006/ole">
            <p:oleObj spid="_x0000_s65543" name="Feuille de calcul" r:id="rId3" imgW="6142680" imgH="1710000" progId="Excel.Sheet.8">
              <p:embed/>
            </p:oleObj>
          </a:graphicData>
        </a:graphic>
      </p:graphicFrame>
      <p:graphicFrame>
        <p:nvGraphicFramePr>
          <p:cNvPr id="65544" name="Object 8"/>
          <p:cNvGraphicFramePr>
            <a:graphicFrameLocks noChangeAspect="1"/>
          </p:cNvGraphicFramePr>
          <p:nvPr/>
        </p:nvGraphicFramePr>
        <p:xfrm>
          <a:off x="0" y="3048000"/>
          <a:ext cx="5257800" cy="3200400"/>
        </p:xfrm>
        <a:graphic>
          <a:graphicData uri="http://schemas.openxmlformats.org/presentationml/2006/ole">
            <p:oleObj spid="_x0000_s65544" name="Feuille de calcul" r:id="rId4" imgW="4667402" imgH="2533802" progId="Excel.Sheet.8">
              <p:embed/>
            </p:oleObj>
          </a:graphicData>
        </a:graphic>
      </p:graphicFrame>
      <p:sp>
        <p:nvSpPr>
          <p:cNvPr id="65545" name="Text Box 9"/>
          <p:cNvSpPr txBox="1">
            <a:spLocks noChangeArrowheads="1"/>
          </p:cNvSpPr>
          <p:nvPr/>
        </p:nvSpPr>
        <p:spPr bwMode="auto">
          <a:xfrm>
            <a:off x="5292725" y="1412875"/>
            <a:ext cx="3527425" cy="155257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célibataires et les jeunes ne sembleraient pas perçus comme des publics faits pour la destination picarde.</a:t>
            </a:r>
          </a:p>
        </p:txBody>
      </p:sp>
      <p:sp>
        <p:nvSpPr>
          <p:cNvPr id="10"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DESTINATAIRES DU TOURISME EN PICARDIE  </a:t>
            </a:r>
            <a:endParaRPr lang="fr-FR" dirty="0">
              <a:solidFill>
                <a:schemeClr val="tx2"/>
              </a:solidFill>
              <a:latin typeface="Arial Narrow"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2"/>
          <p:cNvSpPr>
            <a:spLocks noGrp="1"/>
          </p:cNvSpPr>
          <p:nvPr>
            <p:ph type="ftr" sz="quarter" idx="11"/>
          </p:nvPr>
        </p:nvSpPr>
        <p:spPr/>
        <p:txBody>
          <a:bodyPr/>
          <a:lstStyle/>
          <a:p>
            <a:r>
              <a:rPr lang="fr-FR"/>
              <a:t>Enquête habitants Picardie octobre 2007 - CoManaging - </a:t>
            </a:r>
          </a:p>
        </p:txBody>
      </p:sp>
      <p:sp>
        <p:nvSpPr>
          <p:cNvPr id="7" name="Espace réservé du numéro de diapositive 3"/>
          <p:cNvSpPr>
            <a:spLocks noGrp="1"/>
          </p:cNvSpPr>
          <p:nvPr>
            <p:ph type="sldNum" sz="quarter" idx="12"/>
          </p:nvPr>
        </p:nvSpPr>
        <p:spPr/>
        <p:txBody>
          <a:bodyPr/>
          <a:lstStyle/>
          <a:p>
            <a:fld id="{51C20573-DED1-4C46-B80D-6AF218A32981}" type="slidenum">
              <a:rPr lang="fr-FR"/>
              <a:pPr/>
              <a:t>55</a:t>
            </a:fld>
            <a:endParaRPr lang="fr-FR"/>
          </a:p>
        </p:txBody>
      </p:sp>
      <p:graphicFrame>
        <p:nvGraphicFramePr>
          <p:cNvPr id="69635" name="Object 3"/>
          <p:cNvGraphicFramePr>
            <a:graphicFrameLocks noChangeAspect="1"/>
          </p:cNvGraphicFramePr>
          <p:nvPr/>
        </p:nvGraphicFramePr>
        <p:xfrm>
          <a:off x="0" y="609600"/>
          <a:ext cx="8763000" cy="4826000"/>
        </p:xfrm>
        <a:graphic>
          <a:graphicData uri="http://schemas.openxmlformats.org/presentationml/2006/ole">
            <p:oleObj spid="_x0000_s69635" name="Feuille de calcul" r:id="rId3" imgW="6333840" imgH="4095000" progId="Excel.Sheet.8">
              <p:embed/>
            </p:oleObj>
          </a:graphicData>
        </a:graphic>
      </p:graphicFrame>
      <p:sp>
        <p:nvSpPr>
          <p:cNvPr id="69636" name="Text Box 4"/>
          <p:cNvSpPr txBox="1">
            <a:spLocks noChangeArrowheads="1"/>
          </p:cNvSpPr>
          <p:nvPr/>
        </p:nvSpPr>
        <p:spPr bwMode="auto">
          <a:xfrm>
            <a:off x="0" y="5638800"/>
            <a:ext cx="8915400" cy="336550"/>
          </a:xfrm>
          <a:prstGeom prst="rect">
            <a:avLst/>
          </a:prstGeom>
          <a:noFill/>
          <a:ln w="9525">
            <a:noFill/>
            <a:miter lim="800000"/>
            <a:headEnd/>
            <a:tailEnd/>
          </a:ln>
          <a:effectLst/>
        </p:spPr>
        <p:txBody>
          <a:bodyPr>
            <a:spAutoFit/>
          </a:bodyPr>
          <a:lstStyle/>
          <a:p>
            <a:pPr>
              <a:spcBef>
                <a:spcPct val="50000"/>
              </a:spcBef>
            </a:pPr>
            <a:r>
              <a:rPr lang="fr-FR" sz="1600">
                <a:latin typeface="Arial Narrow" pitchFamily="34" charset="0"/>
              </a:rPr>
              <a:t>Synthèse destinataires du tourisme en Picardie : totaux « d ’accord » à l ’échelle de la région.</a:t>
            </a:r>
          </a:p>
        </p:txBody>
      </p:sp>
      <p:graphicFrame>
        <p:nvGraphicFramePr>
          <p:cNvPr id="69637" name="Object 5"/>
          <p:cNvGraphicFramePr>
            <a:graphicFrameLocks noChangeAspect="1"/>
          </p:cNvGraphicFramePr>
          <p:nvPr/>
        </p:nvGraphicFramePr>
        <p:xfrm>
          <a:off x="0" y="714356"/>
          <a:ext cx="8686800" cy="4886325"/>
        </p:xfrm>
        <a:graphic>
          <a:graphicData uri="http://schemas.openxmlformats.org/presentationml/2006/ole">
            <p:oleObj spid="_x0000_s69637" name="Worksheet" r:id="rId4" imgW="5410358" imgH="3505170" progId="Excel.Sheet.8">
              <p:embed/>
            </p:oleObj>
          </a:graphicData>
        </a:graphic>
      </p:graphicFrame>
      <p:sp>
        <p:nvSpPr>
          <p:cNvPr id="8"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DEGRE D’ACCORD A DES OPINIONS SUR LES DESTINATAIRES DU TOURISME EN PICARDIE  </a:t>
            </a:r>
            <a:endParaRPr lang="fr-FR" dirty="0">
              <a:solidFill>
                <a:schemeClr val="tx2"/>
              </a:solidFill>
              <a:latin typeface="Arial Narrow"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A2BCDF54-BD96-447D-A5A0-F2875C4C6C62}" type="slidenum">
              <a:rPr lang="fr-FR"/>
              <a:pPr/>
              <a:t>56</a:t>
            </a:fld>
            <a:endParaRPr lang="fr-FR"/>
          </a:p>
        </p:txBody>
      </p:sp>
      <p:sp>
        <p:nvSpPr>
          <p:cNvPr id="70658" name="Rectangle 2"/>
          <p:cNvSpPr>
            <a:spLocks noChangeArrowheads="1"/>
          </p:cNvSpPr>
          <p:nvPr/>
        </p:nvSpPr>
        <p:spPr bwMode="auto">
          <a:xfrm>
            <a:off x="228600" y="152400"/>
            <a:ext cx="5915036"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sz="2000" dirty="0">
              <a:solidFill>
                <a:schemeClr val="tx2"/>
              </a:solidFill>
              <a:latin typeface="Arial Narrow" pitchFamily="34" charset="0"/>
            </a:endParaRPr>
          </a:p>
        </p:txBody>
      </p:sp>
      <p:graphicFrame>
        <p:nvGraphicFramePr>
          <p:cNvPr id="70659" name="Object 3"/>
          <p:cNvGraphicFramePr>
            <a:graphicFrameLocks noChangeAspect="1"/>
          </p:cNvGraphicFramePr>
          <p:nvPr/>
        </p:nvGraphicFramePr>
        <p:xfrm>
          <a:off x="0" y="609600"/>
          <a:ext cx="8763000" cy="4826000"/>
        </p:xfrm>
        <a:graphic>
          <a:graphicData uri="http://schemas.openxmlformats.org/presentationml/2006/ole">
            <p:oleObj spid="_x0000_s70659" name="Feuille de calcul" r:id="rId3" imgW="6333840" imgH="4095000" progId="Excel.Sheet.8">
              <p:embed/>
            </p:oleObj>
          </a:graphicData>
        </a:graphic>
      </p:graphicFrame>
      <p:sp>
        <p:nvSpPr>
          <p:cNvPr id="70662" name="Text Box 6"/>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Accessible facilement en voiture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70663" name="Object 7"/>
          <p:cNvGraphicFramePr>
            <a:graphicFrameLocks noChangeAspect="1"/>
          </p:cNvGraphicFramePr>
          <p:nvPr/>
        </p:nvGraphicFramePr>
        <p:xfrm>
          <a:off x="0" y="1219200"/>
          <a:ext cx="5202238" cy="1447800"/>
        </p:xfrm>
        <a:graphic>
          <a:graphicData uri="http://schemas.openxmlformats.org/presentationml/2006/ole">
            <p:oleObj spid="_x0000_s70663" name="Feuille de calcul" r:id="rId4" imgW="6142680" imgH="1710000" progId="Excel.Sheet.8">
              <p:embed/>
            </p:oleObj>
          </a:graphicData>
        </a:graphic>
      </p:graphicFrame>
      <p:graphicFrame>
        <p:nvGraphicFramePr>
          <p:cNvPr id="70664" name="Object 8"/>
          <p:cNvGraphicFramePr>
            <a:graphicFrameLocks noChangeAspect="1"/>
          </p:cNvGraphicFramePr>
          <p:nvPr/>
        </p:nvGraphicFramePr>
        <p:xfrm>
          <a:off x="0" y="2895600"/>
          <a:ext cx="5257800" cy="3352800"/>
        </p:xfrm>
        <a:graphic>
          <a:graphicData uri="http://schemas.openxmlformats.org/presentationml/2006/ole">
            <p:oleObj spid="_x0000_s70664" name="Feuille de calcul" r:id="rId5" imgW="4667402" imgH="2533802" progId="Excel.Sheet.8">
              <p:embed/>
            </p:oleObj>
          </a:graphicData>
        </a:graphic>
      </p:graphicFrame>
      <p:sp>
        <p:nvSpPr>
          <p:cNvPr id="70665" name="Text Box 9"/>
          <p:cNvSpPr txBox="1">
            <a:spLocks noChangeArrowheads="1"/>
          </p:cNvSpPr>
          <p:nvPr/>
        </p:nvSpPr>
        <p:spPr bwMode="auto">
          <a:xfrm>
            <a:off x="5292725" y="1412875"/>
            <a:ext cx="3527425" cy="337820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La voiture est présentée comme un moyen de transport presque incontournable pour se rendre en Picardie, au vu notamment des résultats très inégaux entre les départements en ce qui concerne l’avion et le train.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B55F51E9-0E8F-4C70-B359-BF5CC2F7DF55}" type="slidenum">
              <a:rPr lang="fr-FR"/>
              <a:pPr/>
              <a:t>57</a:t>
            </a:fld>
            <a:endParaRPr lang="fr-FR"/>
          </a:p>
        </p:txBody>
      </p:sp>
      <p:sp>
        <p:nvSpPr>
          <p:cNvPr id="71682"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71683" name="Object 3"/>
          <p:cNvGraphicFramePr>
            <a:graphicFrameLocks noChangeAspect="1"/>
          </p:cNvGraphicFramePr>
          <p:nvPr/>
        </p:nvGraphicFramePr>
        <p:xfrm>
          <a:off x="0" y="609600"/>
          <a:ext cx="8763000" cy="4826000"/>
        </p:xfrm>
        <a:graphic>
          <a:graphicData uri="http://schemas.openxmlformats.org/presentationml/2006/ole">
            <p:oleObj spid="_x0000_s71683" name="Feuille de calcul" r:id="rId3" imgW="6333840" imgH="4095000" progId="Excel.Sheet.8">
              <p:embed/>
            </p:oleObj>
          </a:graphicData>
        </a:graphic>
      </p:graphicFrame>
      <p:sp>
        <p:nvSpPr>
          <p:cNvPr id="71684"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Accessible facilement en train</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71687" name="Object 7"/>
          <p:cNvGraphicFramePr>
            <a:graphicFrameLocks noChangeAspect="1"/>
          </p:cNvGraphicFramePr>
          <p:nvPr/>
        </p:nvGraphicFramePr>
        <p:xfrm>
          <a:off x="0" y="1295400"/>
          <a:ext cx="5202238" cy="1447800"/>
        </p:xfrm>
        <a:graphic>
          <a:graphicData uri="http://schemas.openxmlformats.org/presentationml/2006/ole">
            <p:oleObj spid="_x0000_s71687" name="Feuille de calcul" r:id="rId4" imgW="6142680" imgH="1710000" progId="Excel.Sheet.8">
              <p:embed/>
            </p:oleObj>
          </a:graphicData>
        </a:graphic>
      </p:graphicFrame>
      <p:graphicFrame>
        <p:nvGraphicFramePr>
          <p:cNvPr id="71688" name="Object 8"/>
          <p:cNvGraphicFramePr>
            <a:graphicFrameLocks noChangeAspect="1"/>
          </p:cNvGraphicFramePr>
          <p:nvPr/>
        </p:nvGraphicFramePr>
        <p:xfrm>
          <a:off x="0" y="2971800"/>
          <a:ext cx="5257800" cy="3276600"/>
        </p:xfrm>
        <a:graphic>
          <a:graphicData uri="http://schemas.openxmlformats.org/presentationml/2006/ole">
            <p:oleObj spid="_x0000_s71688" name="Feuille de calcul" r:id="rId5" imgW="4667402" imgH="2533802" progId="Excel.Sheet.8">
              <p:embed/>
            </p:oleObj>
          </a:graphicData>
        </a:graphic>
      </p:graphicFrame>
      <p:sp>
        <p:nvSpPr>
          <p:cNvPr id="71689" name="Text Box 9"/>
          <p:cNvSpPr txBox="1">
            <a:spLocks noChangeArrowheads="1"/>
          </p:cNvSpPr>
          <p:nvPr/>
        </p:nvSpPr>
        <p:spPr bwMode="auto">
          <a:xfrm>
            <a:off x="5292725" y="1412875"/>
            <a:ext cx="3527425" cy="301307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L’Oise se distingue par le faible nombre de réponses « d’accord » : l’accessibilité en train n’y est pas jugée comme étant bonne. Les 15-29 ans sont nombreux à être d’accord avec cette proposition.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41FC80D5-B927-4AAC-B35E-A8539E5CD2E8}" type="slidenum">
              <a:rPr lang="fr-FR"/>
              <a:pPr/>
              <a:t>58</a:t>
            </a:fld>
            <a:endParaRPr lang="fr-FR"/>
          </a:p>
        </p:txBody>
      </p:sp>
      <p:sp>
        <p:nvSpPr>
          <p:cNvPr id="72706" name="Rectangle 2"/>
          <p:cNvSpPr>
            <a:spLocks noChangeArrowheads="1"/>
          </p:cNvSpPr>
          <p:nvPr/>
        </p:nvSpPr>
        <p:spPr bwMode="auto">
          <a:xfrm>
            <a:off x="228600" y="152400"/>
            <a:ext cx="5915036"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72707" name="Object 3"/>
          <p:cNvGraphicFramePr>
            <a:graphicFrameLocks noChangeAspect="1"/>
          </p:cNvGraphicFramePr>
          <p:nvPr/>
        </p:nvGraphicFramePr>
        <p:xfrm>
          <a:off x="0" y="609600"/>
          <a:ext cx="8763000" cy="4826000"/>
        </p:xfrm>
        <a:graphic>
          <a:graphicData uri="http://schemas.openxmlformats.org/presentationml/2006/ole">
            <p:oleObj spid="_x0000_s72707" name="Feuille de calcul" r:id="rId3" imgW="6333840" imgH="4095000" progId="Excel.Sheet.8">
              <p:embed/>
            </p:oleObj>
          </a:graphicData>
        </a:graphic>
      </p:graphicFrame>
      <p:sp>
        <p:nvSpPr>
          <p:cNvPr id="72708"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Accessible facilement en avion</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72711" name="Object 7"/>
          <p:cNvGraphicFramePr>
            <a:graphicFrameLocks noChangeAspect="1"/>
          </p:cNvGraphicFramePr>
          <p:nvPr/>
        </p:nvGraphicFramePr>
        <p:xfrm>
          <a:off x="0" y="1295400"/>
          <a:ext cx="5202238" cy="1447800"/>
        </p:xfrm>
        <a:graphic>
          <a:graphicData uri="http://schemas.openxmlformats.org/presentationml/2006/ole">
            <p:oleObj spid="_x0000_s72711" name="Feuille de calcul" r:id="rId4" imgW="6142680" imgH="1710000" progId="Excel.Sheet.8">
              <p:embed/>
            </p:oleObj>
          </a:graphicData>
        </a:graphic>
      </p:graphicFrame>
      <p:graphicFrame>
        <p:nvGraphicFramePr>
          <p:cNvPr id="72712" name="Object 8"/>
          <p:cNvGraphicFramePr>
            <a:graphicFrameLocks noChangeAspect="1"/>
          </p:cNvGraphicFramePr>
          <p:nvPr/>
        </p:nvGraphicFramePr>
        <p:xfrm>
          <a:off x="0" y="2971800"/>
          <a:ext cx="5257800" cy="3276600"/>
        </p:xfrm>
        <a:graphic>
          <a:graphicData uri="http://schemas.openxmlformats.org/presentationml/2006/ole">
            <p:oleObj spid="_x0000_s72712" name="Feuille de calcul" r:id="rId5" imgW="4667402" imgH="2533802" progId="Excel.Sheet.8">
              <p:embed/>
            </p:oleObj>
          </a:graphicData>
        </a:graphic>
      </p:graphicFrame>
      <p:sp>
        <p:nvSpPr>
          <p:cNvPr id="72713" name="Text Box 9"/>
          <p:cNvSpPr txBox="1">
            <a:spLocks noChangeArrowheads="1"/>
          </p:cNvSpPr>
          <p:nvPr/>
        </p:nvSpPr>
        <p:spPr bwMode="auto">
          <a:xfrm>
            <a:off x="5292725" y="1412875"/>
            <a:ext cx="3527425" cy="410845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Dans le cas de l’avion, l’Aisne enregistre 36% de réponses « pas du tout d’accord ».  Une grande disparité s’observe entre les départements mais globalement, l’avion n’est pas présenté comme étant un moyen de transport à privilégier pour se rendre en Picardie.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CD932AEA-9B22-4A3B-9DC7-E1C533B67C41}" type="slidenum">
              <a:rPr lang="fr-FR"/>
              <a:pPr/>
              <a:t>59</a:t>
            </a:fld>
            <a:endParaRPr lang="fr-FR"/>
          </a:p>
        </p:txBody>
      </p:sp>
      <p:sp>
        <p:nvSpPr>
          <p:cNvPr id="73730"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73731" name="Object 3"/>
          <p:cNvGraphicFramePr>
            <a:graphicFrameLocks noChangeAspect="1"/>
          </p:cNvGraphicFramePr>
          <p:nvPr/>
        </p:nvGraphicFramePr>
        <p:xfrm>
          <a:off x="0" y="609600"/>
          <a:ext cx="8763000" cy="4826000"/>
        </p:xfrm>
        <a:graphic>
          <a:graphicData uri="http://schemas.openxmlformats.org/presentationml/2006/ole">
            <p:oleObj spid="_x0000_s73731" name="Feuille de calcul" r:id="rId3" imgW="6333840" imgH="4095000" progId="Excel.Sheet.8">
              <p:embed/>
            </p:oleObj>
          </a:graphicData>
        </a:graphic>
      </p:graphicFrame>
      <p:sp>
        <p:nvSpPr>
          <p:cNvPr id="73732"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Haut de gamme et chère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73735" name="Object 7"/>
          <p:cNvGraphicFramePr>
            <a:graphicFrameLocks noChangeAspect="1"/>
          </p:cNvGraphicFramePr>
          <p:nvPr/>
        </p:nvGraphicFramePr>
        <p:xfrm>
          <a:off x="0" y="1295400"/>
          <a:ext cx="5202238" cy="1447800"/>
        </p:xfrm>
        <a:graphic>
          <a:graphicData uri="http://schemas.openxmlformats.org/presentationml/2006/ole">
            <p:oleObj spid="_x0000_s73735" name="Feuille de calcul" r:id="rId4" imgW="6142680" imgH="1710000" progId="Excel.Sheet.8">
              <p:embed/>
            </p:oleObj>
          </a:graphicData>
        </a:graphic>
      </p:graphicFrame>
      <p:graphicFrame>
        <p:nvGraphicFramePr>
          <p:cNvPr id="73736" name="Object 8"/>
          <p:cNvGraphicFramePr>
            <a:graphicFrameLocks noChangeAspect="1"/>
          </p:cNvGraphicFramePr>
          <p:nvPr/>
        </p:nvGraphicFramePr>
        <p:xfrm>
          <a:off x="0" y="2971800"/>
          <a:ext cx="5257800" cy="3276600"/>
        </p:xfrm>
        <a:graphic>
          <a:graphicData uri="http://schemas.openxmlformats.org/presentationml/2006/ole">
            <p:oleObj spid="_x0000_s73736" name="Feuille de calcul" r:id="rId5" imgW="4667402" imgH="2533802" progId="Excel.Sheet.8">
              <p:embed/>
            </p:oleObj>
          </a:graphicData>
        </a:graphic>
      </p:graphicFrame>
      <p:sp>
        <p:nvSpPr>
          <p:cNvPr id="73737" name="Text Box 9"/>
          <p:cNvSpPr txBox="1">
            <a:spLocks noChangeArrowheads="1"/>
          </p:cNvSpPr>
          <p:nvPr/>
        </p:nvSpPr>
        <p:spPr bwMode="auto">
          <a:xfrm>
            <a:off x="5292725" y="1412875"/>
            <a:ext cx="3527425" cy="264795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C’est l’une des propositions qui enregistre les scores d’accord les plus faibles : pour les habitants, la région ne peut s’assimiler à une destination haut de gamme et chère.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5"/>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6"/>
          <p:cNvSpPr>
            <a:spLocks noGrp="1"/>
          </p:cNvSpPr>
          <p:nvPr>
            <p:ph type="sldNum" sz="quarter" idx="12"/>
          </p:nvPr>
        </p:nvSpPr>
        <p:spPr/>
        <p:txBody>
          <a:bodyPr/>
          <a:lstStyle/>
          <a:p>
            <a:fld id="{49C38E2D-755C-45C3-BB3D-0F7F1DF28842}" type="slidenum">
              <a:rPr lang="fr-FR"/>
              <a:pPr/>
              <a:t>6</a:t>
            </a:fld>
            <a:endParaRPr lang="fr-FR"/>
          </a:p>
        </p:txBody>
      </p:sp>
      <p:sp>
        <p:nvSpPr>
          <p:cNvPr id="9218" name="Rectangle 2"/>
          <p:cNvSpPr>
            <a:spLocks noGrp="1" noChangeArrowheads="1"/>
          </p:cNvSpPr>
          <p:nvPr>
            <p:ph type="title"/>
          </p:nvPr>
        </p:nvSpPr>
        <p:spPr>
          <a:xfrm>
            <a:off x="228600" y="152400"/>
            <a:ext cx="5986474" cy="457200"/>
          </a:xfrm>
        </p:spPr>
        <p:txBody>
          <a:bodyPr/>
          <a:lstStyle/>
          <a:p>
            <a:r>
              <a:rPr lang="fr-FR" sz="2000" dirty="0"/>
              <a:t>PROFIL DES REPONDANTS</a:t>
            </a:r>
            <a:endParaRPr lang="fr-FR" sz="2400" dirty="0"/>
          </a:p>
        </p:txBody>
      </p:sp>
      <p:sp>
        <p:nvSpPr>
          <p:cNvPr id="9219" name="Rectangle 3"/>
          <p:cNvSpPr>
            <a:spLocks noGrp="1" noChangeArrowheads="1"/>
          </p:cNvSpPr>
          <p:nvPr>
            <p:ph type="body" sz="half" idx="1"/>
          </p:nvPr>
        </p:nvSpPr>
        <p:spPr>
          <a:xfrm>
            <a:off x="0" y="3857628"/>
            <a:ext cx="3214678" cy="838200"/>
          </a:xfrm>
        </p:spPr>
        <p:txBody>
          <a:bodyPr/>
          <a:lstStyle/>
          <a:p>
            <a:pPr algn="just">
              <a:buFontTx/>
              <a:buNone/>
            </a:pPr>
            <a:r>
              <a:rPr lang="fr-FR" sz="2000" dirty="0">
                <a:latin typeface="Arial Narrow" pitchFamily="34" charset="0"/>
              </a:rPr>
              <a:t>Un quart des répondants est sans activité professionnelle. </a:t>
            </a:r>
          </a:p>
        </p:txBody>
      </p:sp>
      <p:sp>
        <p:nvSpPr>
          <p:cNvPr id="9220" name="Text Box 4"/>
          <p:cNvSpPr txBox="1">
            <a:spLocks noChangeArrowheads="1"/>
          </p:cNvSpPr>
          <p:nvPr/>
        </p:nvSpPr>
        <p:spPr bwMode="auto">
          <a:xfrm>
            <a:off x="0" y="1000108"/>
            <a:ext cx="3886200" cy="457200"/>
          </a:xfrm>
          <a:prstGeom prst="rect">
            <a:avLst/>
          </a:prstGeom>
          <a:noFill/>
          <a:ln w="9525">
            <a:noFill/>
            <a:miter lim="800000"/>
            <a:headEnd/>
            <a:tailEnd/>
          </a:ln>
          <a:effectLst/>
        </p:spPr>
        <p:txBody>
          <a:bodyPr>
            <a:spAutoFit/>
          </a:bodyPr>
          <a:lstStyle/>
          <a:p>
            <a:pPr>
              <a:spcBef>
                <a:spcPct val="50000"/>
              </a:spcBef>
            </a:pPr>
            <a:r>
              <a:rPr lang="fr-FR" dirty="0">
                <a:latin typeface="Arial Narrow" pitchFamily="34" charset="0"/>
              </a:rPr>
              <a:t>Catégories socioprofessionnelles</a:t>
            </a:r>
            <a:endParaRPr lang="fr-FR" dirty="0"/>
          </a:p>
        </p:txBody>
      </p:sp>
      <p:graphicFrame>
        <p:nvGraphicFramePr>
          <p:cNvPr id="9224" name="Object 8"/>
          <p:cNvGraphicFramePr>
            <a:graphicFrameLocks noChangeAspect="1"/>
          </p:cNvGraphicFramePr>
          <p:nvPr/>
        </p:nvGraphicFramePr>
        <p:xfrm>
          <a:off x="3128963" y="1500174"/>
          <a:ext cx="6015037" cy="4267200"/>
        </p:xfrm>
        <a:graphic>
          <a:graphicData uri="http://schemas.openxmlformats.org/presentationml/2006/ole">
            <p:oleObj spid="_x0000_s9224" name="Worksheet" r:id="rId3" imgW="6058069" imgH="4295788" progId="Excel.Sheet.8">
              <p:embed/>
            </p:oleObj>
          </a:graphicData>
        </a:graphic>
      </p:graphicFrame>
      <p:graphicFrame>
        <p:nvGraphicFramePr>
          <p:cNvPr id="9225" name="Object 9"/>
          <p:cNvGraphicFramePr>
            <a:graphicFrameLocks noChangeAspect="1"/>
          </p:cNvGraphicFramePr>
          <p:nvPr/>
        </p:nvGraphicFramePr>
        <p:xfrm>
          <a:off x="0" y="1524000"/>
          <a:ext cx="3105150" cy="1924050"/>
        </p:xfrm>
        <a:graphic>
          <a:graphicData uri="http://schemas.openxmlformats.org/presentationml/2006/ole">
            <p:oleObj spid="_x0000_s9225" name="Feuille de calcul" r:id="rId4" imgW="4241160" imgH="2272680" progId="Excel.Sheet.8">
              <p:embed/>
            </p:oleObj>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9AA876A5-2A37-4866-8DBB-FD876795EFB9}" type="slidenum">
              <a:rPr lang="fr-FR"/>
              <a:pPr/>
              <a:t>60</a:t>
            </a:fld>
            <a:endParaRPr lang="fr-FR"/>
          </a:p>
        </p:txBody>
      </p:sp>
      <p:sp>
        <p:nvSpPr>
          <p:cNvPr id="74754"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74755" name="Object 3"/>
          <p:cNvGraphicFramePr>
            <a:graphicFrameLocks noChangeAspect="1"/>
          </p:cNvGraphicFramePr>
          <p:nvPr/>
        </p:nvGraphicFramePr>
        <p:xfrm>
          <a:off x="0" y="609600"/>
          <a:ext cx="8763000" cy="4826000"/>
        </p:xfrm>
        <a:graphic>
          <a:graphicData uri="http://schemas.openxmlformats.org/presentationml/2006/ole">
            <p:oleObj spid="_x0000_s74755" name="Feuille de calcul" r:id="rId3" imgW="6333840" imgH="4095000" progId="Excel.Sheet.8">
              <p:embed/>
            </p:oleObj>
          </a:graphicData>
        </a:graphic>
      </p:graphicFrame>
      <p:sp>
        <p:nvSpPr>
          <p:cNvPr id="74756"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Avec des hébergements de qualité</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74759" name="Object 7"/>
          <p:cNvGraphicFramePr>
            <a:graphicFrameLocks noChangeAspect="1"/>
          </p:cNvGraphicFramePr>
          <p:nvPr/>
        </p:nvGraphicFramePr>
        <p:xfrm>
          <a:off x="0" y="1295400"/>
          <a:ext cx="5202238" cy="1447800"/>
        </p:xfrm>
        <a:graphic>
          <a:graphicData uri="http://schemas.openxmlformats.org/presentationml/2006/ole">
            <p:oleObj spid="_x0000_s74759" name="Feuille de calcul" r:id="rId4" imgW="6142680" imgH="1710000" progId="Excel.Sheet.8">
              <p:embed/>
            </p:oleObj>
          </a:graphicData>
        </a:graphic>
      </p:graphicFrame>
      <p:graphicFrame>
        <p:nvGraphicFramePr>
          <p:cNvPr id="74760" name="Object 8"/>
          <p:cNvGraphicFramePr>
            <a:graphicFrameLocks noChangeAspect="1"/>
          </p:cNvGraphicFramePr>
          <p:nvPr/>
        </p:nvGraphicFramePr>
        <p:xfrm>
          <a:off x="0" y="2895600"/>
          <a:ext cx="5257800" cy="3200400"/>
        </p:xfrm>
        <a:graphic>
          <a:graphicData uri="http://schemas.openxmlformats.org/presentationml/2006/ole">
            <p:oleObj spid="_x0000_s74760" name="Feuille de calcul" r:id="rId5" imgW="4667402" imgH="2533802" progId="Excel.Sheet.8">
              <p:embed/>
            </p:oleObj>
          </a:graphicData>
        </a:graphic>
      </p:graphicFrame>
      <p:sp>
        <p:nvSpPr>
          <p:cNvPr id="74761" name="Text Box 9"/>
          <p:cNvSpPr txBox="1">
            <a:spLocks noChangeArrowheads="1"/>
          </p:cNvSpPr>
          <p:nvPr/>
        </p:nvSpPr>
        <p:spPr bwMode="auto">
          <a:xfrm>
            <a:off x="5292725" y="1412875"/>
            <a:ext cx="3527425" cy="22828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habitants n’ont pas toujours une vision précise de la qualité de l’hébergement offerte en Picardie. Dans l’ensemble, cette vision reste néanmoins positive.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9596D2AF-10FD-4154-94A6-E870308D728F}" type="slidenum">
              <a:rPr lang="fr-FR"/>
              <a:pPr/>
              <a:t>61</a:t>
            </a:fld>
            <a:endParaRPr lang="fr-FR"/>
          </a:p>
        </p:txBody>
      </p:sp>
      <p:sp>
        <p:nvSpPr>
          <p:cNvPr id="75778"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75779" name="Object 3"/>
          <p:cNvGraphicFramePr>
            <a:graphicFrameLocks noChangeAspect="1"/>
          </p:cNvGraphicFramePr>
          <p:nvPr/>
        </p:nvGraphicFramePr>
        <p:xfrm>
          <a:off x="0" y="609600"/>
          <a:ext cx="8763000" cy="4826000"/>
        </p:xfrm>
        <a:graphic>
          <a:graphicData uri="http://schemas.openxmlformats.org/presentationml/2006/ole">
            <p:oleObj spid="_x0000_s75779" name="Feuille de calcul" r:id="rId3" imgW="6333840" imgH="4095000" progId="Excel.Sheet.8">
              <p:embed/>
            </p:oleObj>
          </a:graphicData>
        </a:graphic>
      </p:graphicFrame>
      <p:sp>
        <p:nvSpPr>
          <p:cNvPr id="75780"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Offrant beaucoup de choses à faire et à voir</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75783" name="Object 7"/>
          <p:cNvGraphicFramePr>
            <a:graphicFrameLocks noChangeAspect="1"/>
          </p:cNvGraphicFramePr>
          <p:nvPr/>
        </p:nvGraphicFramePr>
        <p:xfrm>
          <a:off x="0" y="1295400"/>
          <a:ext cx="5202238" cy="1447800"/>
        </p:xfrm>
        <a:graphic>
          <a:graphicData uri="http://schemas.openxmlformats.org/presentationml/2006/ole">
            <p:oleObj spid="_x0000_s75783" name="Feuille de calcul" r:id="rId4" imgW="6142680" imgH="1710000" progId="Excel.Sheet.8">
              <p:embed/>
            </p:oleObj>
          </a:graphicData>
        </a:graphic>
      </p:graphicFrame>
      <p:graphicFrame>
        <p:nvGraphicFramePr>
          <p:cNvPr id="75784" name="Object 8"/>
          <p:cNvGraphicFramePr>
            <a:graphicFrameLocks noChangeAspect="1"/>
          </p:cNvGraphicFramePr>
          <p:nvPr/>
        </p:nvGraphicFramePr>
        <p:xfrm>
          <a:off x="0" y="2895600"/>
          <a:ext cx="5257800" cy="3276600"/>
        </p:xfrm>
        <a:graphic>
          <a:graphicData uri="http://schemas.openxmlformats.org/presentationml/2006/ole">
            <p:oleObj spid="_x0000_s75784" name="Feuille de calcul" r:id="rId5" imgW="4667402" imgH="2533802" progId="Excel.Sheet.8">
              <p:embed/>
            </p:oleObj>
          </a:graphicData>
        </a:graphic>
      </p:graphicFrame>
      <p:sp>
        <p:nvSpPr>
          <p:cNvPr id="75785" name="Text Box 9"/>
          <p:cNvSpPr txBox="1">
            <a:spLocks noChangeArrowheads="1"/>
          </p:cNvSpPr>
          <p:nvPr/>
        </p:nvSpPr>
        <p:spPr bwMode="auto">
          <a:xfrm>
            <a:off x="5292725" y="1412875"/>
            <a:ext cx="3527425" cy="191770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habitants sont conscients de la richesse touristique de la région : les réponses « tout à fait d’accord » sont nombreuses.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1E56AFBB-FE1E-4139-A4DE-0C2D85C8877A}" type="slidenum">
              <a:rPr lang="fr-FR"/>
              <a:pPr/>
              <a:t>62</a:t>
            </a:fld>
            <a:endParaRPr lang="fr-FR"/>
          </a:p>
        </p:txBody>
      </p:sp>
      <p:sp>
        <p:nvSpPr>
          <p:cNvPr id="76802"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76803" name="Object 3"/>
          <p:cNvGraphicFramePr>
            <a:graphicFrameLocks noChangeAspect="1"/>
          </p:cNvGraphicFramePr>
          <p:nvPr/>
        </p:nvGraphicFramePr>
        <p:xfrm>
          <a:off x="0" y="609600"/>
          <a:ext cx="8763000" cy="4826000"/>
        </p:xfrm>
        <a:graphic>
          <a:graphicData uri="http://schemas.openxmlformats.org/presentationml/2006/ole">
            <p:oleObj spid="_x0000_s76803" name="Feuille de calcul" r:id="rId3" imgW="6333840" imgH="4095000" progId="Excel.Sheet.8">
              <p:embed/>
            </p:oleObj>
          </a:graphicData>
        </a:graphic>
      </p:graphicFrame>
      <p:sp>
        <p:nvSpPr>
          <p:cNvPr id="76804"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Conviviale, accueillante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76807" name="Object 7"/>
          <p:cNvGraphicFramePr>
            <a:graphicFrameLocks noChangeAspect="1"/>
          </p:cNvGraphicFramePr>
          <p:nvPr/>
        </p:nvGraphicFramePr>
        <p:xfrm>
          <a:off x="0" y="1295400"/>
          <a:ext cx="5202238" cy="1447800"/>
        </p:xfrm>
        <a:graphic>
          <a:graphicData uri="http://schemas.openxmlformats.org/presentationml/2006/ole">
            <p:oleObj spid="_x0000_s76807" name="Feuille de calcul" r:id="rId4" imgW="6142680" imgH="1710000" progId="Excel.Sheet.8">
              <p:embed/>
            </p:oleObj>
          </a:graphicData>
        </a:graphic>
      </p:graphicFrame>
      <p:graphicFrame>
        <p:nvGraphicFramePr>
          <p:cNvPr id="76808" name="Object 8"/>
          <p:cNvGraphicFramePr>
            <a:graphicFrameLocks noChangeAspect="1"/>
          </p:cNvGraphicFramePr>
          <p:nvPr/>
        </p:nvGraphicFramePr>
        <p:xfrm>
          <a:off x="0" y="2895600"/>
          <a:ext cx="5257800" cy="3352800"/>
        </p:xfrm>
        <a:graphic>
          <a:graphicData uri="http://schemas.openxmlformats.org/presentationml/2006/ole">
            <p:oleObj spid="_x0000_s76808" name="Feuille de calcul" r:id="rId5" imgW="4667402" imgH="2533802" progId="Excel.Sheet.8">
              <p:embed/>
            </p:oleObj>
          </a:graphicData>
        </a:graphic>
      </p:graphicFrame>
      <p:sp>
        <p:nvSpPr>
          <p:cNvPr id="76809" name="Text Box 9"/>
          <p:cNvSpPr txBox="1">
            <a:spLocks noChangeArrowheads="1"/>
          </p:cNvSpPr>
          <p:nvPr/>
        </p:nvSpPr>
        <p:spPr bwMode="auto">
          <a:xfrm>
            <a:off x="5292725" y="1412875"/>
            <a:ext cx="3527425" cy="22828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répondants sont également nombreux à penser que leur région est à la fois conviviale et accueillante (78% de réponses « d’accord »).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7F537B2A-6DB3-4709-929C-07DCB5EAE745}" type="slidenum">
              <a:rPr lang="fr-FR"/>
              <a:pPr/>
              <a:t>63</a:t>
            </a:fld>
            <a:endParaRPr lang="fr-FR"/>
          </a:p>
        </p:txBody>
      </p:sp>
      <p:sp>
        <p:nvSpPr>
          <p:cNvPr id="77826"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77827" name="Object 3"/>
          <p:cNvGraphicFramePr>
            <a:graphicFrameLocks noChangeAspect="1"/>
          </p:cNvGraphicFramePr>
          <p:nvPr/>
        </p:nvGraphicFramePr>
        <p:xfrm>
          <a:off x="0" y="609600"/>
          <a:ext cx="8763000" cy="4826000"/>
        </p:xfrm>
        <a:graphic>
          <a:graphicData uri="http://schemas.openxmlformats.org/presentationml/2006/ole">
            <p:oleObj spid="_x0000_s77827" name="Feuille de calcul" r:id="rId3" imgW="6333840" imgH="4095000" progId="Excel.Sheet.8">
              <p:embed/>
            </p:oleObj>
          </a:graphicData>
        </a:graphic>
      </p:graphicFrame>
      <p:sp>
        <p:nvSpPr>
          <p:cNvPr id="77828"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Belle et attirante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77831" name="Object 7"/>
          <p:cNvGraphicFramePr>
            <a:graphicFrameLocks noChangeAspect="1"/>
          </p:cNvGraphicFramePr>
          <p:nvPr/>
        </p:nvGraphicFramePr>
        <p:xfrm>
          <a:off x="0" y="1219200"/>
          <a:ext cx="5202238" cy="1447800"/>
        </p:xfrm>
        <a:graphic>
          <a:graphicData uri="http://schemas.openxmlformats.org/presentationml/2006/ole">
            <p:oleObj spid="_x0000_s77831" name="Feuille de calcul" r:id="rId4" imgW="6142680" imgH="1710000" progId="Excel.Sheet.8">
              <p:embed/>
            </p:oleObj>
          </a:graphicData>
        </a:graphic>
      </p:graphicFrame>
      <p:graphicFrame>
        <p:nvGraphicFramePr>
          <p:cNvPr id="77832" name="Object 8"/>
          <p:cNvGraphicFramePr>
            <a:graphicFrameLocks noChangeAspect="1"/>
          </p:cNvGraphicFramePr>
          <p:nvPr/>
        </p:nvGraphicFramePr>
        <p:xfrm>
          <a:off x="0" y="2819400"/>
          <a:ext cx="5257800" cy="3352800"/>
        </p:xfrm>
        <a:graphic>
          <a:graphicData uri="http://schemas.openxmlformats.org/presentationml/2006/ole">
            <p:oleObj spid="_x0000_s77832" name="Feuille de calcul" r:id="rId5" imgW="4667402" imgH="2533802" progId="Excel.Sheet.8">
              <p:embed/>
            </p:oleObj>
          </a:graphicData>
        </a:graphic>
      </p:graphicFrame>
      <p:sp>
        <p:nvSpPr>
          <p:cNvPr id="77833" name="Text Box 9"/>
          <p:cNvSpPr txBox="1">
            <a:spLocks noChangeArrowheads="1"/>
          </p:cNvSpPr>
          <p:nvPr/>
        </p:nvSpPr>
        <p:spPr bwMode="auto">
          <a:xfrm>
            <a:off x="5292725" y="1412875"/>
            <a:ext cx="3527425" cy="22828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répondants sont encore plus nombreux (près de 40% de réponses « tout à fait d’accord ») à considérer que leur région est belle et attirante !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E77AD263-81E1-430B-9EA1-918E3112946C}" type="slidenum">
              <a:rPr lang="fr-FR"/>
              <a:pPr/>
              <a:t>64</a:t>
            </a:fld>
            <a:endParaRPr lang="fr-FR"/>
          </a:p>
        </p:txBody>
      </p:sp>
      <p:sp>
        <p:nvSpPr>
          <p:cNvPr id="78850"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78851" name="Object 3"/>
          <p:cNvGraphicFramePr>
            <a:graphicFrameLocks noChangeAspect="1"/>
          </p:cNvGraphicFramePr>
          <p:nvPr/>
        </p:nvGraphicFramePr>
        <p:xfrm>
          <a:off x="0" y="609600"/>
          <a:ext cx="8763000" cy="4826000"/>
        </p:xfrm>
        <a:graphic>
          <a:graphicData uri="http://schemas.openxmlformats.org/presentationml/2006/ole">
            <p:oleObj spid="_x0000_s78851" name="Feuille de calcul" r:id="rId3" imgW="6333840" imgH="4095000" progId="Excel.Sheet.8">
              <p:embed/>
            </p:oleObj>
          </a:graphicData>
        </a:graphic>
      </p:graphicFrame>
      <p:sp>
        <p:nvSpPr>
          <p:cNvPr id="78852"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Animée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78855" name="Object 7"/>
          <p:cNvGraphicFramePr>
            <a:graphicFrameLocks noChangeAspect="1"/>
          </p:cNvGraphicFramePr>
          <p:nvPr/>
        </p:nvGraphicFramePr>
        <p:xfrm>
          <a:off x="0" y="1295400"/>
          <a:ext cx="5202238" cy="1447800"/>
        </p:xfrm>
        <a:graphic>
          <a:graphicData uri="http://schemas.openxmlformats.org/presentationml/2006/ole">
            <p:oleObj spid="_x0000_s78855" name="Feuille de calcul" r:id="rId4" imgW="6142680" imgH="1710000" progId="Excel.Sheet.8">
              <p:embed/>
            </p:oleObj>
          </a:graphicData>
        </a:graphic>
      </p:graphicFrame>
      <p:graphicFrame>
        <p:nvGraphicFramePr>
          <p:cNvPr id="78856" name="Object 8"/>
          <p:cNvGraphicFramePr>
            <a:graphicFrameLocks noChangeAspect="1"/>
          </p:cNvGraphicFramePr>
          <p:nvPr/>
        </p:nvGraphicFramePr>
        <p:xfrm>
          <a:off x="0" y="2971800"/>
          <a:ext cx="5257800" cy="3276600"/>
        </p:xfrm>
        <a:graphic>
          <a:graphicData uri="http://schemas.openxmlformats.org/presentationml/2006/ole">
            <p:oleObj spid="_x0000_s78856" name="Feuille de calcul" r:id="rId5" imgW="4667402" imgH="2533802" progId="Excel.Sheet.8">
              <p:embed/>
            </p:oleObj>
          </a:graphicData>
        </a:graphic>
      </p:graphicFrame>
      <p:sp>
        <p:nvSpPr>
          <p:cNvPr id="78857" name="Text Box 9"/>
          <p:cNvSpPr txBox="1">
            <a:spLocks noChangeArrowheads="1"/>
          </p:cNvSpPr>
          <p:nvPr/>
        </p:nvSpPr>
        <p:spPr bwMode="auto">
          <a:xfrm>
            <a:off x="5292725" y="1412875"/>
            <a:ext cx="3527425" cy="118745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En revanche, les enquêtés déplorent un certain manque d’animation.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D62FEF59-0C4D-4FBE-806D-0A391F9B31B4}" type="slidenum">
              <a:rPr lang="fr-FR"/>
              <a:pPr/>
              <a:t>65</a:t>
            </a:fld>
            <a:endParaRPr lang="fr-FR"/>
          </a:p>
        </p:txBody>
      </p:sp>
      <p:sp>
        <p:nvSpPr>
          <p:cNvPr id="79874"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79875" name="Object 3"/>
          <p:cNvGraphicFramePr>
            <a:graphicFrameLocks noChangeAspect="1"/>
          </p:cNvGraphicFramePr>
          <p:nvPr/>
        </p:nvGraphicFramePr>
        <p:xfrm>
          <a:off x="0" y="609600"/>
          <a:ext cx="8763000" cy="4826000"/>
        </p:xfrm>
        <a:graphic>
          <a:graphicData uri="http://schemas.openxmlformats.org/presentationml/2006/ole">
            <p:oleObj spid="_x0000_s79875" name="Feuille de calcul" r:id="rId3" imgW="6333840" imgH="4095000" progId="Excel.Sheet.8">
              <p:embed/>
            </p:oleObj>
          </a:graphicData>
        </a:graphic>
      </p:graphicFrame>
      <p:sp>
        <p:nvSpPr>
          <p:cNvPr id="79876"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Avec un nombre suffisant d ’hébergements</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79879" name="Object 7"/>
          <p:cNvGraphicFramePr>
            <a:graphicFrameLocks noChangeAspect="1"/>
          </p:cNvGraphicFramePr>
          <p:nvPr/>
        </p:nvGraphicFramePr>
        <p:xfrm>
          <a:off x="0" y="1219200"/>
          <a:ext cx="5202238" cy="1447800"/>
        </p:xfrm>
        <a:graphic>
          <a:graphicData uri="http://schemas.openxmlformats.org/presentationml/2006/ole">
            <p:oleObj spid="_x0000_s79879" name="Feuille de calcul" r:id="rId4" imgW="6142680" imgH="1710000" progId="Excel.Sheet.8">
              <p:embed/>
            </p:oleObj>
          </a:graphicData>
        </a:graphic>
      </p:graphicFrame>
      <p:graphicFrame>
        <p:nvGraphicFramePr>
          <p:cNvPr id="79880" name="Object 8"/>
          <p:cNvGraphicFramePr>
            <a:graphicFrameLocks noChangeAspect="1"/>
          </p:cNvGraphicFramePr>
          <p:nvPr/>
        </p:nvGraphicFramePr>
        <p:xfrm>
          <a:off x="0" y="2819400"/>
          <a:ext cx="5257800" cy="3352800"/>
        </p:xfrm>
        <a:graphic>
          <a:graphicData uri="http://schemas.openxmlformats.org/presentationml/2006/ole">
            <p:oleObj spid="_x0000_s79880" name="Feuille de calcul" r:id="rId5" imgW="4667402" imgH="2533802" progId="Excel.Sheet.8">
              <p:embed/>
            </p:oleObj>
          </a:graphicData>
        </a:graphic>
      </p:graphicFrame>
      <p:sp>
        <p:nvSpPr>
          <p:cNvPr id="79881" name="Text Box 9"/>
          <p:cNvSpPr txBox="1">
            <a:spLocks noChangeArrowheads="1"/>
          </p:cNvSpPr>
          <p:nvPr/>
        </p:nvSpPr>
        <p:spPr bwMode="auto">
          <a:xfrm>
            <a:off x="5292725" y="1412875"/>
            <a:ext cx="3527425" cy="4291013"/>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La méconnaissance toute naturelle des habitants sur la structure des hébergements touristiques en Picardie se confirme. </a:t>
            </a:r>
          </a:p>
          <a:p>
            <a:pPr>
              <a:spcBef>
                <a:spcPct val="50000"/>
              </a:spcBef>
            </a:pPr>
            <a:r>
              <a:rPr lang="fr-FR">
                <a:latin typeface="Arial Narrow" pitchFamily="34" charset="0"/>
              </a:rPr>
              <a:t>Nous notons tout de même que près d’un quart des habitants n’est plutôt pas d’accord pour dire que la région présente un nombre d’hébergements suffisant.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CCFDD2B7-0D8A-4BA5-BB64-556B23D5C4BD}" type="slidenum">
              <a:rPr lang="fr-FR"/>
              <a:pPr/>
              <a:t>66</a:t>
            </a:fld>
            <a:endParaRPr lang="fr-FR"/>
          </a:p>
        </p:txBody>
      </p:sp>
      <p:sp>
        <p:nvSpPr>
          <p:cNvPr id="80898"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80899" name="Object 3"/>
          <p:cNvGraphicFramePr>
            <a:graphicFrameLocks noChangeAspect="1"/>
          </p:cNvGraphicFramePr>
          <p:nvPr/>
        </p:nvGraphicFramePr>
        <p:xfrm>
          <a:off x="0" y="609600"/>
          <a:ext cx="8763000" cy="4826000"/>
        </p:xfrm>
        <a:graphic>
          <a:graphicData uri="http://schemas.openxmlformats.org/presentationml/2006/ole">
            <p:oleObj spid="_x0000_s80899" name="Feuille de calcul" r:id="rId3" imgW="6333840" imgH="4095000" progId="Excel.Sheet.8">
              <p:embed/>
            </p:oleObj>
          </a:graphicData>
        </a:graphic>
      </p:graphicFrame>
      <p:sp>
        <p:nvSpPr>
          <p:cNvPr id="80900"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Dont l ’environnement est préservé</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80903" name="Object 7"/>
          <p:cNvGraphicFramePr>
            <a:graphicFrameLocks noChangeAspect="1"/>
          </p:cNvGraphicFramePr>
          <p:nvPr/>
        </p:nvGraphicFramePr>
        <p:xfrm>
          <a:off x="0" y="1371600"/>
          <a:ext cx="5202238" cy="1447800"/>
        </p:xfrm>
        <a:graphic>
          <a:graphicData uri="http://schemas.openxmlformats.org/presentationml/2006/ole">
            <p:oleObj spid="_x0000_s80903" name="Feuille de calcul" r:id="rId4" imgW="6142680" imgH="1710000" progId="Excel.Sheet.8">
              <p:embed/>
            </p:oleObj>
          </a:graphicData>
        </a:graphic>
      </p:graphicFrame>
      <p:graphicFrame>
        <p:nvGraphicFramePr>
          <p:cNvPr id="80904" name="Object 8"/>
          <p:cNvGraphicFramePr>
            <a:graphicFrameLocks noChangeAspect="1"/>
          </p:cNvGraphicFramePr>
          <p:nvPr/>
        </p:nvGraphicFramePr>
        <p:xfrm>
          <a:off x="0" y="2971800"/>
          <a:ext cx="5257800" cy="3200400"/>
        </p:xfrm>
        <a:graphic>
          <a:graphicData uri="http://schemas.openxmlformats.org/presentationml/2006/ole">
            <p:oleObj spid="_x0000_s80904" name="Feuille de calcul" r:id="rId5" imgW="4667402" imgH="2533802" progId="Excel.Sheet.8">
              <p:embed/>
            </p:oleObj>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E021B7F0-7487-472F-9394-6F589631D8E0}" type="slidenum">
              <a:rPr lang="fr-FR"/>
              <a:pPr/>
              <a:t>67</a:t>
            </a:fld>
            <a:endParaRPr lang="fr-FR"/>
          </a:p>
        </p:txBody>
      </p:sp>
      <p:sp>
        <p:nvSpPr>
          <p:cNvPr id="81922"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81923" name="Object 3"/>
          <p:cNvGraphicFramePr>
            <a:graphicFrameLocks noChangeAspect="1"/>
          </p:cNvGraphicFramePr>
          <p:nvPr/>
        </p:nvGraphicFramePr>
        <p:xfrm>
          <a:off x="0" y="609600"/>
          <a:ext cx="8763000" cy="4826000"/>
        </p:xfrm>
        <a:graphic>
          <a:graphicData uri="http://schemas.openxmlformats.org/presentationml/2006/ole">
            <p:oleObj spid="_x0000_s81923" name="Feuille de calcul" r:id="rId3" imgW="6333840" imgH="4095000" progId="Excel.Sheet.8">
              <p:embed/>
            </p:oleObj>
          </a:graphicData>
        </a:graphic>
      </p:graphicFrame>
      <p:sp>
        <p:nvSpPr>
          <p:cNvPr id="81924"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Dont le patrimoine culturel, historique et architectural est riche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81927" name="Object 7"/>
          <p:cNvGraphicFramePr>
            <a:graphicFrameLocks noChangeAspect="1"/>
          </p:cNvGraphicFramePr>
          <p:nvPr/>
        </p:nvGraphicFramePr>
        <p:xfrm>
          <a:off x="0" y="1371600"/>
          <a:ext cx="5202238" cy="1447800"/>
        </p:xfrm>
        <a:graphic>
          <a:graphicData uri="http://schemas.openxmlformats.org/presentationml/2006/ole">
            <p:oleObj spid="_x0000_s81927" name="Feuille de calcul" r:id="rId4" imgW="6142680" imgH="1710000" progId="Excel.Sheet.8">
              <p:embed/>
            </p:oleObj>
          </a:graphicData>
        </a:graphic>
      </p:graphicFrame>
      <p:graphicFrame>
        <p:nvGraphicFramePr>
          <p:cNvPr id="81928" name="Object 8"/>
          <p:cNvGraphicFramePr>
            <a:graphicFrameLocks noChangeAspect="1"/>
          </p:cNvGraphicFramePr>
          <p:nvPr/>
        </p:nvGraphicFramePr>
        <p:xfrm>
          <a:off x="0" y="3048000"/>
          <a:ext cx="5257800" cy="3200400"/>
        </p:xfrm>
        <a:graphic>
          <a:graphicData uri="http://schemas.openxmlformats.org/presentationml/2006/ole">
            <p:oleObj spid="_x0000_s81928" name="Feuille de calcul" r:id="rId5" imgW="4667402" imgH="2533802" progId="Excel.Sheet.8">
              <p:embed/>
            </p:oleObj>
          </a:graphicData>
        </a:graphic>
      </p:graphicFrame>
      <p:sp>
        <p:nvSpPr>
          <p:cNvPr id="81929" name="Text Box 9"/>
          <p:cNvSpPr txBox="1">
            <a:spLocks noChangeArrowheads="1"/>
          </p:cNvSpPr>
          <p:nvPr/>
        </p:nvSpPr>
        <p:spPr bwMode="auto">
          <a:xfrm>
            <a:off x="5292725" y="1412875"/>
            <a:ext cx="3527425" cy="155257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88% des répondants s’accordent à penser que le patrimoine est une richesse en Picardie.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8657B622-64E7-49EB-9ECF-997027A11EF7}" type="slidenum">
              <a:rPr lang="fr-FR"/>
              <a:pPr/>
              <a:t>68</a:t>
            </a:fld>
            <a:endParaRPr lang="fr-FR"/>
          </a:p>
        </p:txBody>
      </p:sp>
      <p:sp>
        <p:nvSpPr>
          <p:cNvPr id="82946"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82947" name="Object 3"/>
          <p:cNvGraphicFramePr>
            <a:graphicFrameLocks noChangeAspect="1"/>
          </p:cNvGraphicFramePr>
          <p:nvPr/>
        </p:nvGraphicFramePr>
        <p:xfrm>
          <a:off x="0" y="609600"/>
          <a:ext cx="8763000" cy="4826000"/>
        </p:xfrm>
        <a:graphic>
          <a:graphicData uri="http://schemas.openxmlformats.org/presentationml/2006/ole">
            <p:oleObj spid="_x0000_s82947" name="Feuille de calcul" r:id="rId3" imgW="6333840" imgH="4095000" progId="Excel.Sheet.8">
              <p:embed/>
            </p:oleObj>
          </a:graphicData>
        </a:graphic>
      </p:graphicFrame>
      <p:sp>
        <p:nvSpPr>
          <p:cNvPr id="82948"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Connue par les touristes</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82951" name="Object 7"/>
          <p:cNvGraphicFramePr>
            <a:graphicFrameLocks noChangeAspect="1"/>
          </p:cNvGraphicFramePr>
          <p:nvPr/>
        </p:nvGraphicFramePr>
        <p:xfrm>
          <a:off x="0" y="1295400"/>
          <a:ext cx="5202238" cy="1447800"/>
        </p:xfrm>
        <a:graphic>
          <a:graphicData uri="http://schemas.openxmlformats.org/presentationml/2006/ole">
            <p:oleObj spid="_x0000_s82951" name="Feuille de calcul" r:id="rId4" imgW="6142680" imgH="1710000" progId="Excel.Sheet.8">
              <p:embed/>
            </p:oleObj>
          </a:graphicData>
        </a:graphic>
      </p:graphicFrame>
      <p:graphicFrame>
        <p:nvGraphicFramePr>
          <p:cNvPr id="82952" name="Object 8"/>
          <p:cNvGraphicFramePr>
            <a:graphicFrameLocks noChangeAspect="1"/>
          </p:cNvGraphicFramePr>
          <p:nvPr/>
        </p:nvGraphicFramePr>
        <p:xfrm>
          <a:off x="0" y="3048000"/>
          <a:ext cx="5257800" cy="3200400"/>
        </p:xfrm>
        <a:graphic>
          <a:graphicData uri="http://schemas.openxmlformats.org/presentationml/2006/ole">
            <p:oleObj spid="_x0000_s82952" name="Feuille de calcul" r:id="rId5" imgW="4667402" imgH="2533802" progId="Excel.Sheet.8">
              <p:embed/>
            </p:oleObj>
          </a:graphicData>
        </a:graphic>
      </p:graphicFrame>
      <p:sp>
        <p:nvSpPr>
          <p:cNvPr id="82953" name="Text Box 9"/>
          <p:cNvSpPr txBox="1">
            <a:spLocks noChangeArrowheads="1"/>
          </p:cNvSpPr>
          <p:nvPr/>
        </p:nvSpPr>
        <p:spPr bwMode="auto">
          <a:xfrm>
            <a:off x="5292725" y="1412875"/>
            <a:ext cx="3527425" cy="191770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habitants sont conscients d’un manque de notoriété. Les isariens sont particulièrement nombreux à le penser.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1625B16D-94EA-4E73-AE92-3789F17FFCDE}" type="slidenum">
              <a:rPr lang="fr-FR"/>
              <a:pPr/>
              <a:t>69</a:t>
            </a:fld>
            <a:endParaRPr lang="fr-FR"/>
          </a:p>
        </p:txBody>
      </p:sp>
      <p:sp>
        <p:nvSpPr>
          <p:cNvPr id="83970"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83971" name="Object 3"/>
          <p:cNvGraphicFramePr>
            <a:graphicFrameLocks noChangeAspect="1"/>
          </p:cNvGraphicFramePr>
          <p:nvPr/>
        </p:nvGraphicFramePr>
        <p:xfrm>
          <a:off x="0" y="609600"/>
          <a:ext cx="8763000" cy="4826000"/>
        </p:xfrm>
        <a:graphic>
          <a:graphicData uri="http://schemas.openxmlformats.org/presentationml/2006/ole">
            <p:oleObj spid="_x0000_s83971" name="Feuille de calcul" r:id="rId3" imgW="6333840" imgH="4095000" progId="Excel.Sheet.8">
              <p:embed/>
            </p:oleObj>
          </a:graphicData>
        </a:graphic>
      </p:graphicFrame>
      <p:sp>
        <p:nvSpPr>
          <p:cNvPr id="83972"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Qui communique suffisamment sur son potentiel</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83975" name="Object 7"/>
          <p:cNvGraphicFramePr>
            <a:graphicFrameLocks noChangeAspect="1"/>
          </p:cNvGraphicFramePr>
          <p:nvPr/>
        </p:nvGraphicFramePr>
        <p:xfrm>
          <a:off x="0" y="1295400"/>
          <a:ext cx="5202238" cy="1447800"/>
        </p:xfrm>
        <a:graphic>
          <a:graphicData uri="http://schemas.openxmlformats.org/presentationml/2006/ole">
            <p:oleObj spid="_x0000_s83975" name="Feuille de calcul" r:id="rId4" imgW="6142680" imgH="1710000" progId="Excel.Sheet.8">
              <p:embed/>
            </p:oleObj>
          </a:graphicData>
        </a:graphic>
      </p:graphicFrame>
      <p:graphicFrame>
        <p:nvGraphicFramePr>
          <p:cNvPr id="83976" name="Object 8"/>
          <p:cNvGraphicFramePr>
            <a:graphicFrameLocks noChangeAspect="1"/>
          </p:cNvGraphicFramePr>
          <p:nvPr/>
        </p:nvGraphicFramePr>
        <p:xfrm>
          <a:off x="0" y="2895600"/>
          <a:ext cx="5257800" cy="3352800"/>
        </p:xfrm>
        <a:graphic>
          <a:graphicData uri="http://schemas.openxmlformats.org/presentationml/2006/ole">
            <p:oleObj spid="_x0000_s83976" name="Feuille de calcul" r:id="rId5" imgW="4667402" imgH="2533802" progId="Excel.Sheet.8">
              <p:embed/>
            </p:oleObj>
          </a:graphicData>
        </a:graphic>
      </p:graphicFrame>
      <p:sp>
        <p:nvSpPr>
          <p:cNvPr id="83977" name="Text Box 9"/>
          <p:cNvSpPr txBox="1">
            <a:spLocks noChangeArrowheads="1"/>
          </p:cNvSpPr>
          <p:nvPr/>
        </p:nvSpPr>
        <p:spPr bwMode="auto">
          <a:xfrm>
            <a:off x="5292725" y="1412875"/>
            <a:ext cx="3527425" cy="22828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De la même façon, les répondants sont assez partagés concernant la communication de la région. Près de 40% la jugent comme étant insuffisante.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5"/>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6"/>
          <p:cNvSpPr>
            <a:spLocks noGrp="1"/>
          </p:cNvSpPr>
          <p:nvPr>
            <p:ph type="sldNum" sz="quarter" idx="12"/>
          </p:nvPr>
        </p:nvSpPr>
        <p:spPr/>
        <p:txBody>
          <a:bodyPr/>
          <a:lstStyle/>
          <a:p>
            <a:fld id="{73C66FAC-A0DE-4002-8012-DDB75DBA92A2}" type="slidenum">
              <a:rPr lang="fr-FR"/>
              <a:pPr/>
              <a:t>7</a:t>
            </a:fld>
            <a:endParaRPr lang="fr-FR"/>
          </a:p>
        </p:txBody>
      </p:sp>
      <p:sp>
        <p:nvSpPr>
          <p:cNvPr id="10242" name="Rectangle 2"/>
          <p:cNvSpPr>
            <a:spLocks noGrp="1" noChangeArrowheads="1"/>
          </p:cNvSpPr>
          <p:nvPr>
            <p:ph type="title"/>
          </p:nvPr>
        </p:nvSpPr>
        <p:spPr>
          <a:xfrm>
            <a:off x="228600" y="152400"/>
            <a:ext cx="5986474" cy="457200"/>
          </a:xfrm>
        </p:spPr>
        <p:txBody>
          <a:bodyPr/>
          <a:lstStyle/>
          <a:p>
            <a:r>
              <a:rPr lang="fr-FR" sz="2000" dirty="0"/>
              <a:t>PROFIL DES REPONDANTS</a:t>
            </a:r>
            <a:endParaRPr lang="fr-FR" sz="2400" dirty="0"/>
          </a:p>
        </p:txBody>
      </p:sp>
      <p:sp>
        <p:nvSpPr>
          <p:cNvPr id="10243" name="Rectangle 3"/>
          <p:cNvSpPr>
            <a:spLocks noGrp="1" noChangeArrowheads="1"/>
          </p:cNvSpPr>
          <p:nvPr>
            <p:ph type="body" sz="half" idx="1"/>
          </p:nvPr>
        </p:nvSpPr>
        <p:spPr>
          <a:xfrm>
            <a:off x="0" y="4572008"/>
            <a:ext cx="8763000" cy="838200"/>
          </a:xfrm>
        </p:spPr>
        <p:txBody>
          <a:bodyPr/>
          <a:lstStyle/>
          <a:p>
            <a:pPr>
              <a:buFontTx/>
              <a:buNone/>
            </a:pPr>
            <a:r>
              <a:rPr lang="fr-FR" sz="2400" dirty="0">
                <a:latin typeface="Arial Narrow" pitchFamily="34" charset="0"/>
              </a:rPr>
              <a:t>     Une nette majorité des répondants est anciennement résidente et a une connaissance approfondie de la région. </a:t>
            </a:r>
          </a:p>
        </p:txBody>
      </p:sp>
      <p:sp>
        <p:nvSpPr>
          <p:cNvPr id="10244" name="Text Box 4"/>
          <p:cNvSpPr txBox="1">
            <a:spLocks noChangeArrowheads="1"/>
          </p:cNvSpPr>
          <p:nvPr/>
        </p:nvSpPr>
        <p:spPr bwMode="auto">
          <a:xfrm>
            <a:off x="0" y="857232"/>
            <a:ext cx="5257800" cy="45720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Ancienneté de la résidence des répondants</a:t>
            </a:r>
            <a:endParaRPr lang="fr-FR"/>
          </a:p>
        </p:txBody>
      </p:sp>
      <p:graphicFrame>
        <p:nvGraphicFramePr>
          <p:cNvPr id="10247" name="Object 7"/>
          <p:cNvGraphicFramePr>
            <a:graphicFrameLocks noChangeAspect="1"/>
          </p:cNvGraphicFramePr>
          <p:nvPr/>
        </p:nvGraphicFramePr>
        <p:xfrm>
          <a:off x="0" y="1371600"/>
          <a:ext cx="3105150" cy="971550"/>
        </p:xfrm>
        <a:graphic>
          <a:graphicData uri="http://schemas.openxmlformats.org/presentationml/2006/ole">
            <p:oleObj spid="_x0000_s10247" name="Feuille de calcul" r:id="rId3" imgW="3667680" imgH="1147680" progId="Excel.Sheet.8">
              <p:embed/>
            </p:oleObj>
          </a:graphicData>
        </a:graphic>
      </p:graphicFrame>
      <p:graphicFrame>
        <p:nvGraphicFramePr>
          <p:cNvPr id="10248" name="Object 8"/>
          <p:cNvGraphicFramePr>
            <a:graphicFrameLocks noChangeAspect="1"/>
          </p:cNvGraphicFramePr>
          <p:nvPr/>
        </p:nvGraphicFramePr>
        <p:xfrm>
          <a:off x="3214678" y="1285860"/>
          <a:ext cx="5715000" cy="3182938"/>
        </p:xfrm>
        <a:graphic>
          <a:graphicData uri="http://schemas.openxmlformats.org/presentationml/2006/ole">
            <p:oleObj spid="_x0000_s10248" name="Worksheet" r:id="rId4" imgW="4705209" imgH="2638517" progId="Excel.Sheet.8">
              <p:embed/>
            </p:oleObj>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034F3D7E-5A9A-4ED3-81EC-7E2A2D047AE4}" type="slidenum">
              <a:rPr lang="fr-FR"/>
              <a:pPr/>
              <a:t>70</a:t>
            </a:fld>
            <a:endParaRPr lang="fr-FR"/>
          </a:p>
        </p:txBody>
      </p:sp>
      <p:sp>
        <p:nvSpPr>
          <p:cNvPr id="84994" name="Rectangle 2"/>
          <p:cNvSpPr>
            <a:spLocks noChangeArrowheads="1"/>
          </p:cNvSpPr>
          <p:nvPr/>
        </p:nvSpPr>
        <p:spPr bwMode="auto">
          <a:xfrm>
            <a:off x="228600" y="152400"/>
            <a:ext cx="5843598"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84995" name="Object 3"/>
          <p:cNvGraphicFramePr>
            <a:graphicFrameLocks noChangeAspect="1"/>
          </p:cNvGraphicFramePr>
          <p:nvPr/>
        </p:nvGraphicFramePr>
        <p:xfrm>
          <a:off x="0" y="609600"/>
          <a:ext cx="8763000" cy="4826000"/>
        </p:xfrm>
        <a:graphic>
          <a:graphicData uri="http://schemas.openxmlformats.org/presentationml/2006/ole">
            <p:oleObj spid="_x0000_s84995" name="Feuille de calcul" r:id="rId3" imgW="6333840" imgH="4095000" progId="Excel.Sheet.8">
              <p:embed/>
            </p:oleObj>
          </a:graphicData>
        </a:graphic>
      </p:graphicFrame>
      <p:sp>
        <p:nvSpPr>
          <p:cNvPr id="84996"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Très adaptée pour les week-end ou les courts séjours</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84999" name="Object 7"/>
          <p:cNvGraphicFramePr>
            <a:graphicFrameLocks noChangeAspect="1"/>
          </p:cNvGraphicFramePr>
          <p:nvPr/>
        </p:nvGraphicFramePr>
        <p:xfrm>
          <a:off x="0" y="1371600"/>
          <a:ext cx="5202238" cy="1447800"/>
        </p:xfrm>
        <a:graphic>
          <a:graphicData uri="http://schemas.openxmlformats.org/presentationml/2006/ole">
            <p:oleObj spid="_x0000_s84999" name="Feuille de calcul" r:id="rId4" imgW="6142680" imgH="1710000" progId="Excel.Sheet.8">
              <p:embed/>
            </p:oleObj>
          </a:graphicData>
        </a:graphic>
      </p:graphicFrame>
      <p:graphicFrame>
        <p:nvGraphicFramePr>
          <p:cNvPr id="85000" name="Object 8"/>
          <p:cNvGraphicFramePr>
            <a:graphicFrameLocks noChangeAspect="1"/>
          </p:cNvGraphicFramePr>
          <p:nvPr/>
        </p:nvGraphicFramePr>
        <p:xfrm>
          <a:off x="0" y="2971800"/>
          <a:ext cx="5257800" cy="3276600"/>
        </p:xfrm>
        <a:graphic>
          <a:graphicData uri="http://schemas.openxmlformats.org/presentationml/2006/ole">
            <p:oleObj spid="_x0000_s85000" name="Feuille de calcul" r:id="rId5" imgW="4667402" imgH="2533802" progId="Excel.Sheet.8">
              <p:embed/>
            </p:oleObj>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7E5E943D-8C62-49F2-A007-699D80F6D622}" type="slidenum">
              <a:rPr lang="fr-FR"/>
              <a:pPr/>
              <a:t>71</a:t>
            </a:fld>
            <a:endParaRPr lang="fr-FR"/>
          </a:p>
        </p:txBody>
      </p:sp>
      <p:sp>
        <p:nvSpPr>
          <p:cNvPr id="86018"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86019" name="Object 3"/>
          <p:cNvGraphicFramePr>
            <a:graphicFrameLocks noChangeAspect="1"/>
          </p:cNvGraphicFramePr>
          <p:nvPr/>
        </p:nvGraphicFramePr>
        <p:xfrm>
          <a:off x="0" y="609600"/>
          <a:ext cx="8763000" cy="4826000"/>
        </p:xfrm>
        <a:graphic>
          <a:graphicData uri="http://schemas.openxmlformats.org/presentationml/2006/ole">
            <p:oleObj spid="_x0000_s86019" name="Feuille de calcul" r:id="rId3" imgW="6333840" imgH="4095000" progId="Excel.Sheet.8">
              <p:embed/>
            </p:oleObj>
          </a:graphicData>
        </a:graphic>
      </p:graphicFrame>
      <p:sp>
        <p:nvSpPr>
          <p:cNvPr id="86020"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A forte dimension humaine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86023" name="Object 7"/>
          <p:cNvGraphicFramePr>
            <a:graphicFrameLocks noChangeAspect="1"/>
          </p:cNvGraphicFramePr>
          <p:nvPr/>
        </p:nvGraphicFramePr>
        <p:xfrm>
          <a:off x="0" y="1295400"/>
          <a:ext cx="5202238" cy="1447800"/>
        </p:xfrm>
        <a:graphic>
          <a:graphicData uri="http://schemas.openxmlformats.org/presentationml/2006/ole">
            <p:oleObj spid="_x0000_s86023" name="Feuille de calcul" r:id="rId4" imgW="6142680" imgH="1710000" progId="Excel.Sheet.8">
              <p:embed/>
            </p:oleObj>
          </a:graphicData>
        </a:graphic>
      </p:graphicFrame>
      <p:graphicFrame>
        <p:nvGraphicFramePr>
          <p:cNvPr id="86024" name="Object 8"/>
          <p:cNvGraphicFramePr>
            <a:graphicFrameLocks noChangeAspect="1"/>
          </p:cNvGraphicFramePr>
          <p:nvPr/>
        </p:nvGraphicFramePr>
        <p:xfrm>
          <a:off x="0" y="2895600"/>
          <a:ext cx="5257800" cy="3352800"/>
        </p:xfrm>
        <a:graphic>
          <a:graphicData uri="http://schemas.openxmlformats.org/presentationml/2006/ole">
            <p:oleObj spid="_x0000_s86024" name="Feuille de calcul" r:id="rId5" imgW="4667402" imgH="2533802" progId="Excel.Sheet.8">
              <p:embed/>
            </p:oleObj>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r>
              <a:rPr lang="fr-FR"/>
              <a:t>Enquête habitants Picardie octobre 2007 - CoManaging - </a:t>
            </a:r>
          </a:p>
        </p:txBody>
      </p:sp>
      <p:sp>
        <p:nvSpPr>
          <p:cNvPr id="9" name="Espace réservé du numéro de diapositive 3"/>
          <p:cNvSpPr>
            <a:spLocks noGrp="1"/>
          </p:cNvSpPr>
          <p:nvPr>
            <p:ph type="sldNum" sz="quarter" idx="12"/>
          </p:nvPr>
        </p:nvSpPr>
        <p:spPr/>
        <p:txBody>
          <a:bodyPr/>
          <a:lstStyle/>
          <a:p>
            <a:fld id="{821E739E-44F2-4DCB-850B-F82257985B19}" type="slidenum">
              <a:rPr lang="fr-FR"/>
              <a:pPr/>
              <a:t>72</a:t>
            </a:fld>
            <a:endParaRPr lang="fr-FR"/>
          </a:p>
        </p:txBody>
      </p:sp>
      <p:sp>
        <p:nvSpPr>
          <p:cNvPr id="87042"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87043" name="Object 3"/>
          <p:cNvGraphicFramePr>
            <a:graphicFrameLocks noChangeAspect="1"/>
          </p:cNvGraphicFramePr>
          <p:nvPr/>
        </p:nvGraphicFramePr>
        <p:xfrm>
          <a:off x="0" y="609600"/>
          <a:ext cx="8763000" cy="4826000"/>
        </p:xfrm>
        <a:graphic>
          <a:graphicData uri="http://schemas.openxmlformats.org/presentationml/2006/ole">
            <p:oleObj spid="_x0000_s87043" name="Feuille de calcul" r:id="rId3" imgW="6333840" imgH="4095000" progId="Excel.Sheet.8">
              <p:embed/>
            </p:oleObj>
          </a:graphicData>
        </a:graphic>
      </p:graphicFrame>
      <p:sp>
        <p:nvSpPr>
          <p:cNvPr id="87044"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Très innovante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87047" name="Object 7"/>
          <p:cNvGraphicFramePr>
            <a:graphicFrameLocks noChangeAspect="1"/>
          </p:cNvGraphicFramePr>
          <p:nvPr/>
        </p:nvGraphicFramePr>
        <p:xfrm>
          <a:off x="0" y="1219200"/>
          <a:ext cx="5202238" cy="1447800"/>
        </p:xfrm>
        <a:graphic>
          <a:graphicData uri="http://schemas.openxmlformats.org/presentationml/2006/ole">
            <p:oleObj spid="_x0000_s87047" name="Feuille de calcul" r:id="rId4" imgW="6142680" imgH="1710000" progId="Excel.Sheet.8">
              <p:embed/>
            </p:oleObj>
          </a:graphicData>
        </a:graphic>
      </p:graphicFrame>
      <p:graphicFrame>
        <p:nvGraphicFramePr>
          <p:cNvPr id="87048" name="Object 8"/>
          <p:cNvGraphicFramePr>
            <a:graphicFrameLocks noChangeAspect="1"/>
          </p:cNvGraphicFramePr>
          <p:nvPr/>
        </p:nvGraphicFramePr>
        <p:xfrm>
          <a:off x="0" y="2743200"/>
          <a:ext cx="5257800" cy="3352800"/>
        </p:xfrm>
        <a:graphic>
          <a:graphicData uri="http://schemas.openxmlformats.org/presentationml/2006/ole">
            <p:oleObj spid="_x0000_s87048" name="Feuille de calcul" r:id="rId5" imgW="4667402" imgH="2533802" progId="Excel.Sheet.8">
              <p:embed/>
            </p:oleObj>
          </a:graphicData>
        </a:graphic>
      </p:graphicFrame>
      <p:sp>
        <p:nvSpPr>
          <p:cNvPr id="87049" name="Text Box 9"/>
          <p:cNvSpPr txBox="1">
            <a:spLocks noChangeArrowheads="1"/>
          </p:cNvSpPr>
          <p:nvPr/>
        </p:nvSpPr>
        <p:spPr bwMode="auto">
          <a:xfrm>
            <a:off x="5292725" y="1412875"/>
            <a:ext cx="3527425" cy="155257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habitants se montrent assez critiques envers les capacités d’innovation que présente la destination.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AD02347D-7718-4F91-B263-58E97A8C18B0}" type="slidenum">
              <a:rPr lang="fr-FR"/>
              <a:pPr/>
              <a:t>73</a:t>
            </a:fld>
            <a:endParaRPr lang="fr-FR"/>
          </a:p>
        </p:txBody>
      </p:sp>
      <p:sp>
        <p:nvSpPr>
          <p:cNvPr id="88066"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88067" name="Object 3"/>
          <p:cNvGraphicFramePr>
            <a:graphicFrameLocks noChangeAspect="1"/>
          </p:cNvGraphicFramePr>
          <p:nvPr/>
        </p:nvGraphicFramePr>
        <p:xfrm>
          <a:off x="0" y="609600"/>
          <a:ext cx="8763000" cy="4826000"/>
        </p:xfrm>
        <a:graphic>
          <a:graphicData uri="http://schemas.openxmlformats.org/presentationml/2006/ole">
            <p:oleObj spid="_x0000_s88067" name="Feuille de calcul" r:id="rId3" imgW="6333840" imgH="4095000" progId="Excel.Sheet.8">
              <p:embed/>
            </p:oleObj>
          </a:graphicData>
        </a:graphic>
      </p:graphicFrame>
      <p:sp>
        <p:nvSpPr>
          <p:cNvPr id="88068" name="Text Box 4"/>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Liée à la citoyenneté</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88071" name="Object 7"/>
          <p:cNvGraphicFramePr>
            <a:graphicFrameLocks noChangeAspect="1"/>
          </p:cNvGraphicFramePr>
          <p:nvPr/>
        </p:nvGraphicFramePr>
        <p:xfrm>
          <a:off x="0" y="1371600"/>
          <a:ext cx="5202238" cy="1447800"/>
        </p:xfrm>
        <a:graphic>
          <a:graphicData uri="http://schemas.openxmlformats.org/presentationml/2006/ole">
            <p:oleObj spid="_x0000_s88071" name="Feuille de calcul" r:id="rId4" imgW="6142680" imgH="1710000" progId="Excel.Sheet.8">
              <p:embed/>
            </p:oleObj>
          </a:graphicData>
        </a:graphic>
      </p:graphicFrame>
      <p:graphicFrame>
        <p:nvGraphicFramePr>
          <p:cNvPr id="88072" name="Object 8"/>
          <p:cNvGraphicFramePr>
            <a:graphicFrameLocks noChangeAspect="1"/>
          </p:cNvGraphicFramePr>
          <p:nvPr/>
        </p:nvGraphicFramePr>
        <p:xfrm>
          <a:off x="0" y="3048000"/>
          <a:ext cx="5257800" cy="3124200"/>
        </p:xfrm>
        <a:graphic>
          <a:graphicData uri="http://schemas.openxmlformats.org/presentationml/2006/ole">
            <p:oleObj spid="_x0000_s88072" name="Feuille de calcul" r:id="rId5" imgW="4667402" imgH="2533802" progId="Excel.Sheet.8">
              <p:embed/>
            </p:oleObj>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2"/>
          <p:cNvSpPr>
            <a:spLocks noGrp="1"/>
          </p:cNvSpPr>
          <p:nvPr>
            <p:ph type="ftr" sz="quarter" idx="11"/>
          </p:nvPr>
        </p:nvSpPr>
        <p:spPr/>
        <p:txBody>
          <a:bodyPr/>
          <a:lstStyle/>
          <a:p>
            <a:r>
              <a:rPr lang="fr-FR"/>
              <a:t>Enquête habitants Picardie octobre 2007 - CoManaging - </a:t>
            </a:r>
          </a:p>
        </p:txBody>
      </p:sp>
      <p:sp>
        <p:nvSpPr>
          <p:cNvPr id="7" name="Espace réservé du numéro de diapositive 3"/>
          <p:cNvSpPr>
            <a:spLocks noGrp="1"/>
          </p:cNvSpPr>
          <p:nvPr>
            <p:ph type="sldNum" sz="quarter" idx="12"/>
          </p:nvPr>
        </p:nvSpPr>
        <p:spPr/>
        <p:txBody>
          <a:bodyPr/>
          <a:lstStyle/>
          <a:p>
            <a:fld id="{4EAFF133-9AA2-4B60-97FC-608C15E32D6C}" type="slidenum">
              <a:rPr lang="fr-FR"/>
              <a:pPr/>
              <a:t>74</a:t>
            </a:fld>
            <a:endParaRPr lang="fr-FR"/>
          </a:p>
        </p:txBody>
      </p:sp>
      <p:sp>
        <p:nvSpPr>
          <p:cNvPr id="89090"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DEGRÉ D ’ACCORD À DES OPINIONS SUR LA PICARDIE EN TANT QUE DESTINATION TOURISTIQUE</a:t>
            </a:r>
            <a:endParaRPr lang="fr-FR" dirty="0">
              <a:solidFill>
                <a:schemeClr val="tx2"/>
              </a:solidFill>
              <a:latin typeface="Arial Narrow" pitchFamily="34" charset="0"/>
            </a:endParaRPr>
          </a:p>
        </p:txBody>
      </p:sp>
      <p:graphicFrame>
        <p:nvGraphicFramePr>
          <p:cNvPr id="89091" name="Object 3"/>
          <p:cNvGraphicFramePr>
            <a:graphicFrameLocks noChangeAspect="1"/>
          </p:cNvGraphicFramePr>
          <p:nvPr/>
        </p:nvGraphicFramePr>
        <p:xfrm>
          <a:off x="0" y="609600"/>
          <a:ext cx="8763000" cy="4826000"/>
        </p:xfrm>
        <a:graphic>
          <a:graphicData uri="http://schemas.openxmlformats.org/presentationml/2006/ole">
            <p:oleObj spid="_x0000_s89091" name="Feuille de calcul" r:id="rId3" imgW="6333840" imgH="4095000" progId="Excel.Sheet.8">
              <p:embed/>
            </p:oleObj>
          </a:graphicData>
        </a:graphic>
      </p:graphicFrame>
      <p:graphicFrame>
        <p:nvGraphicFramePr>
          <p:cNvPr id="89095" name="Object 7"/>
          <p:cNvGraphicFramePr>
            <a:graphicFrameLocks noChangeAspect="1"/>
          </p:cNvGraphicFramePr>
          <p:nvPr/>
        </p:nvGraphicFramePr>
        <p:xfrm>
          <a:off x="285720" y="714356"/>
          <a:ext cx="8534400" cy="5181600"/>
        </p:xfrm>
        <a:graphic>
          <a:graphicData uri="http://schemas.openxmlformats.org/presentationml/2006/ole">
            <p:oleObj spid="_x0000_s89095" name="Worksheet" r:id="rId4" imgW="6857865" imgH="5591263" progId="Excel.Sheet.8">
              <p:embed/>
            </p:oleObj>
          </a:graphicData>
        </a:graphic>
      </p:graphicFrame>
      <p:sp>
        <p:nvSpPr>
          <p:cNvPr id="89096" name="Text Box 8"/>
          <p:cNvSpPr txBox="1">
            <a:spLocks noChangeArrowheads="1"/>
          </p:cNvSpPr>
          <p:nvPr/>
        </p:nvSpPr>
        <p:spPr bwMode="auto">
          <a:xfrm>
            <a:off x="0" y="5867400"/>
            <a:ext cx="8915400" cy="336550"/>
          </a:xfrm>
          <a:prstGeom prst="rect">
            <a:avLst/>
          </a:prstGeom>
          <a:noFill/>
          <a:ln w="9525">
            <a:noFill/>
            <a:miter lim="800000"/>
            <a:headEnd/>
            <a:tailEnd/>
          </a:ln>
          <a:effectLst/>
        </p:spPr>
        <p:txBody>
          <a:bodyPr>
            <a:spAutoFit/>
          </a:bodyPr>
          <a:lstStyle/>
          <a:p>
            <a:pPr>
              <a:spcBef>
                <a:spcPct val="50000"/>
              </a:spcBef>
            </a:pPr>
            <a:r>
              <a:rPr lang="fr-FR" sz="1600">
                <a:latin typeface="Arial Narrow" pitchFamily="34" charset="0"/>
              </a:rPr>
              <a:t>Synthèse des opinions sur la Picardie en tant que destination touristique : totaux « d ’accord » à l ’échelle de la région.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17B239EA-E110-4FD7-BAF8-33E572CB92B0}" type="slidenum">
              <a:rPr lang="fr-FR"/>
              <a:pPr/>
              <a:t>75</a:t>
            </a:fld>
            <a:endParaRPr lang="fr-FR"/>
          </a:p>
        </p:txBody>
      </p:sp>
      <p:sp>
        <p:nvSpPr>
          <p:cNvPr id="90114"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PERCEPTION DU TOURISME ET DE LA QUALITÉ DE VIE EN PICARDIE</a:t>
            </a:r>
            <a:endParaRPr lang="fr-FR" dirty="0">
              <a:solidFill>
                <a:schemeClr val="tx2"/>
              </a:solidFill>
              <a:latin typeface="Arial Narrow" pitchFamily="34" charset="0"/>
            </a:endParaRPr>
          </a:p>
        </p:txBody>
      </p:sp>
      <p:sp>
        <p:nvSpPr>
          <p:cNvPr id="90115" name="Text Box 3"/>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Le tourisme représente une nuisance pour les habitants</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90116" name="Object 4"/>
          <p:cNvGraphicFramePr>
            <a:graphicFrameLocks noChangeAspect="1"/>
          </p:cNvGraphicFramePr>
          <p:nvPr/>
        </p:nvGraphicFramePr>
        <p:xfrm>
          <a:off x="0" y="1295400"/>
          <a:ext cx="5202238" cy="1447800"/>
        </p:xfrm>
        <a:graphic>
          <a:graphicData uri="http://schemas.openxmlformats.org/presentationml/2006/ole">
            <p:oleObj spid="_x0000_s90116" name="Feuille de calcul" r:id="rId3" imgW="6142680" imgH="1710000" progId="Excel.Sheet.8">
              <p:embed/>
            </p:oleObj>
          </a:graphicData>
        </a:graphic>
      </p:graphicFrame>
      <p:graphicFrame>
        <p:nvGraphicFramePr>
          <p:cNvPr id="90117" name="Object 5"/>
          <p:cNvGraphicFramePr>
            <a:graphicFrameLocks noChangeAspect="1"/>
          </p:cNvGraphicFramePr>
          <p:nvPr/>
        </p:nvGraphicFramePr>
        <p:xfrm>
          <a:off x="0" y="2895600"/>
          <a:ext cx="5257800" cy="3276600"/>
        </p:xfrm>
        <a:graphic>
          <a:graphicData uri="http://schemas.openxmlformats.org/presentationml/2006/ole">
            <p:oleObj spid="_x0000_s90117" name="Feuille de calcul" r:id="rId4" imgW="4667402" imgH="2533802" progId="Excel.Sheet.8">
              <p:embed/>
            </p:oleObj>
          </a:graphicData>
        </a:graphic>
      </p:graphicFrame>
      <p:sp>
        <p:nvSpPr>
          <p:cNvPr id="90118" name="Text Box 6"/>
          <p:cNvSpPr txBox="1">
            <a:spLocks noChangeArrowheads="1"/>
          </p:cNvSpPr>
          <p:nvPr/>
        </p:nvSpPr>
        <p:spPr bwMode="auto">
          <a:xfrm>
            <a:off x="5292725" y="1412875"/>
            <a:ext cx="3527425" cy="22828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 tourisme est nettement supporté par les habitants : ils ne sont que 14% à pouvoir considérer l’activité comme étant susceptible de représenter une nuisance.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6709F25B-FBA9-46F4-B2F5-08DA82F90D5D}" type="slidenum">
              <a:rPr lang="fr-FR"/>
              <a:pPr/>
              <a:t>76</a:t>
            </a:fld>
            <a:endParaRPr lang="fr-FR"/>
          </a:p>
        </p:txBody>
      </p:sp>
      <p:sp>
        <p:nvSpPr>
          <p:cNvPr id="91138"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PERCEPTION DU TOURISME ET DE LA QUALITÉ DE VIE EN PICARDIE</a:t>
            </a:r>
            <a:endParaRPr lang="fr-FR" dirty="0">
              <a:solidFill>
                <a:schemeClr val="tx2"/>
              </a:solidFill>
              <a:latin typeface="Arial Narrow" pitchFamily="34" charset="0"/>
            </a:endParaRPr>
          </a:p>
        </p:txBody>
      </p:sp>
      <p:sp>
        <p:nvSpPr>
          <p:cNvPr id="91139" name="Text Box 3"/>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Le tourisme menace l ’environnement</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91142" name="Object 6"/>
          <p:cNvGraphicFramePr>
            <a:graphicFrameLocks noChangeAspect="1"/>
          </p:cNvGraphicFramePr>
          <p:nvPr/>
        </p:nvGraphicFramePr>
        <p:xfrm>
          <a:off x="0" y="1371600"/>
          <a:ext cx="5202238" cy="1447800"/>
        </p:xfrm>
        <a:graphic>
          <a:graphicData uri="http://schemas.openxmlformats.org/presentationml/2006/ole">
            <p:oleObj spid="_x0000_s91142" name="Feuille de calcul" r:id="rId3" imgW="6142680" imgH="1710000" progId="Excel.Sheet.8">
              <p:embed/>
            </p:oleObj>
          </a:graphicData>
        </a:graphic>
      </p:graphicFrame>
      <p:graphicFrame>
        <p:nvGraphicFramePr>
          <p:cNvPr id="91143" name="Object 7"/>
          <p:cNvGraphicFramePr>
            <a:graphicFrameLocks noChangeAspect="1"/>
          </p:cNvGraphicFramePr>
          <p:nvPr/>
        </p:nvGraphicFramePr>
        <p:xfrm>
          <a:off x="0" y="2895600"/>
          <a:ext cx="5257800" cy="3276600"/>
        </p:xfrm>
        <a:graphic>
          <a:graphicData uri="http://schemas.openxmlformats.org/presentationml/2006/ole">
            <p:oleObj spid="_x0000_s91143" name="Feuille de calcul" r:id="rId4" imgW="4667402" imgH="2533802" progId="Excel.Sheet.8">
              <p:embed/>
            </p:oleObj>
          </a:graphicData>
        </a:graphic>
      </p:graphicFrame>
      <p:sp>
        <p:nvSpPr>
          <p:cNvPr id="91144" name="Text Box 8"/>
          <p:cNvSpPr txBox="1">
            <a:spLocks noChangeArrowheads="1"/>
          </p:cNvSpPr>
          <p:nvPr/>
        </p:nvSpPr>
        <p:spPr bwMode="auto">
          <a:xfrm>
            <a:off x="5292725" y="1412875"/>
            <a:ext cx="3527425" cy="155257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habitants ne perçoivent nullement le tourisme comme pouvant menacer l’environnement.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93CBEF1D-EFC0-4D7A-BB03-AAD6C0D62033}" type="slidenum">
              <a:rPr lang="fr-FR"/>
              <a:pPr/>
              <a:t>77</a:t>
            </a:fld>
            <a:endParaRPr lang="fr-FR"/>
          </a:p>
        </p:txBody>
      </p:sp>
      <p:sp>
        <p:nvSpPr>
          <p:cNvPr id="92162" name="Rectangle 2"/>
          <p:cNvSpPr>
            <a:spLocks noChangeArrowheads="1"/>
          </p:cNvSpPr>
          <p:nvPr/>
        </p:nvSpPr>
        <p:spPr bwMode="auto">
          <a:xfrm>
            <a:off x="228600" y="152400"/>
            <a:ext cx="5915036"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PERCEPTION DU TOURISME ET DE LA QUALITÉ DE VIE EN PICARDIE</a:t>
            </a:r>
            <a:endParaRPr lang="fr-FR" dirty="0">
              <a:solidFill>
                <a:schemeClr val="tx2"/>
              </a:solidFill>
              <a:latin typeface="Arial Narrow" pitchFamily="34" charset="0"/>
            </a:endParaRPr>
          </a:p>
        </p:txBody>
      </p:sp>
      <p:sp>
        <p:nvSpPr>
          <p:cNvPr id="92163" name="Text Box 3"/>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Le patrimoine ne pourrait pas être entretenu sans l ’activité touristique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92166" name="Object 6"/>
          <p:cNvGraphicFramePr>
            <a:graphicFrameLocks noChangeAspect="1"/>
          </p:cNvGraphicFramePr>
          <p:nvPr/>
        </p:nvGraphicFramePr>
        <p:xfrm>
          <a:off x="0" y="1219200"/>
          <a:ext cx="5202238" cy="1447800"/>
        </p:xfrm>
        <a:graphic>
          <a:graphicData uri="http://schemas.openxmlformats.org/presentationml/2006/ole">
            <p:oleObj spid="_x0000_s92166" name="Feuille de calcul" r:id="rId3" imgW="6142680" imgH="1710000" progId="Excel.Sheet.8">
              <p:embed/>
            </p:oleObj>
          </a:graphicData>
        </a:graphic>
      </p:graphicFrame>
      <p:graphicFrame>
        <p:nvGraphicFramePr>
          <p:cNvPr id="92167" name="Object 7"/>
          <p:cNvGraphicFramePr>
            <a:graphicFrameLocks noChangeAspect="1"/>
          </p:cNvGraphicFramePr>
          <p:nvPr/>
        </p:nvGraphicFramePr>
        <p:xfrm>
          <a:off x="0" y="2743200"/>
          <a:ext cx="5257800" cy="3429000"/>
        </p:xfrm>
        <a:graphic>
          <a:graphicData uri="http://schemas.openxmlformats.org/presentationml/2006/ole">
            <p:oleObj spid="_x0000_s92167" name="Feuille de calcul" r:id="rId4" imgW="4667402" imgH="2533802" progId="Excel.Sheet.8">
              <p:embed/>
            </p:oleObj>
          </a:graphicData>
        </a:graphic>
      </p:graphicFrame>
      <p:sp>
        <p:nvSpPr>
          <p:cNvPr id="92168" name="Text Box 8"/>
          <p:cNvSpPr txBox="1">
            <a:spLocks noChangeArrowheads="1"/>
          </p:cNvSpPr>
          <p:nvPr/>
        </p:nvSpPr>
        <p:spPr bwMode="auto">
          <a:xfrm>
            <a:off x="5292725" y="1412875"/>
            <a:ext cx="3527425" cy="22828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 tourisme est là encore jugé positivement : 70% des picards jugent que l’activité permet un entretien nécessaire du patrimoine régional.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949B6B89-E082-4E2B-94D7-4682DA1DCA44}" type="slidenum">
              <a:rPr lang="fr-FR"/>
              <a:pPr/>
              <a:t>78</a:t>
            </a:fld>
            <a:endParaRPr lang="fr-FR"/>
          </a:p>
        </p:txBody>
      </p:sp>
      <p:sp>
        <p:nvSpPr>
          <p:cNvPr id="93186"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PERCEPTION DU TOURISME ET DE LA QUALITÉ DE VIE EN PICARDIE</a:t>
            </a:r>
            <a:endParaRPr lang="fr-FR" dirty="0">
              <a:solidFill>
                <a:schemeClr val="tx2"/>
              </a:solidFill>
              <a:latin typeface="Arial Narrow" pitchFamily="34" charset="0"/>
            </a:endParaRPr>
          </a:p>
        </p:txBody>
      </p:sp>
      <p:sp>
        <p:nvSpPr>
          <p:cNvPr id="93187" name="Text Box 3"/>
          <p:cNvSpPr txBox="1">
            <a:spLocks noChangeArrowheads="1"/>
          </p:cNvSpPr>
          <p:nvPr/>
        </p:nvSpPr>
        <p:spPr bwMode="auto">
          <a:xfrm>
            <a:off x="0" y="685800"/>
            <a:ext cx="8763000" cy="2830513"/>
          </a:xfrm>
          <a:prstGeom prst="rect">
            <a:avLst/>
          </a:prstGeom>
          <a:noFill/>
          <a:ln w="9525">
            <a:noFill/>
            <a:miter lim="800000"/>
            <a:headEnd/>
            <a:tailEnd/>
          </a:ln>
          <a:effectLst/>
        </p:spPr>
        <p:txBody>
          <a:bodyPr>
            <a:spAutoFit/>
          </a:bodyPr>
          <a:lstStyle/>
          <a:p>
            <a:r>
              <a:rPr lang="fr-FR" altLang="fr-FR">
                <a:latin typeface="Arial Narrow" pitchFamily="34" charset="0"/>
              </a:rPr>
              <a:t>Le tourisme permet aux habitants de bénéficier d ’une meilleure qualité de vie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93190" name="Object 6"/>
          <p:cNvGraphicFramePr>
            <a:graphicFrameLocks noChangeAspect="1"/>
          </p:cNvGraphicFramePr>
          <p:nvPr/>
        </p:nvGraphicFramePr>
        <p:xfrm>
          <a:off x="0" y="1524000"/>
          <a:ext cx="5202238" cy="1447800"/>
        </p:xfrm>
        <a:graphic>
          <a:graphicData uri="http://schemas.openxmlformats.org/presentationml/2006/ole">
            <p:oleObj spid="_x0000_s93190" name="Feuille de calcul" r:id="rId3" imgW="6142680" imgH="1710000" progId="Excel.Sheet.8">
              <p:embed/>
            </p:oleObj>
          </a:graphicData>
        </a:graphic>
      </p:graphicFrame>
      <p:graphicFrame>
        <p:nvGraphicFramePr>
          <p:cNvPr id="93191" name="Object 7"/>
          <p:cNvGraphicFramePr>
            <a:graphicFrameLocks noChangeAspect="1"/>
          </p:cNvGraphicFramePr>
          <p:nvPr/>
        </p:nvGraphicFramePr>
        <p:xfrm>
          <a:off x="0" y="3124200"/>
          <a:ext cx="5257800" cy="3124200"/>
        </p:xfrm>
        <a:graphic>
          <a:graphicData uri="http://schemas.openxmlformats.org/presentationml/2006/ole">
            <p:oleObj spid="_x0000_s93191" name="Feuille de calcul" r:id="rId4" imgW="4667402" imgH="2533802" progId="Excel.Sheet.8">
              <p:embed/>
            </p:oleObj>
          </a:graphicData>
        </a:graphic>
      </p:graphicFrame>
      <p:sp>
        <p:nvSpPr>
          <p:cNvPr id="93192" name="Text Box 8"/>
          <p:cNvSpPr txBox="1">
            <a:spLocks noChangeArrowheads="1"/>
          </p:cNvSpPr>
          <p:nvPr/>
        </p:nvSpPr>
        <p:spPr bwMode="auto">
          <a:xfrm>
            <a:off x="5292725" y="1412875"/>
            <a:ext cx="3527425" cy="155257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habitants sont encore plus nombreux (72%) que le tourisme leur permet de jouir d’une meilleure qualité de vie!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2"/>
          <p:cNvSpPr>
            <a:spLocks noGrp="1"/>
          </p:cNvSpPr>
          <p:nvPr>
            <p:ph type="ftr" sz="quarter" idx="11"/>
          </p:nvPr>
        </p:nvSpPr>
        <p:spPr/>
        <p:txBody>
          <a:bodyPr/>
          <a:lstStyle/>
          <a:p>
            <a:r>
              <a:rPr lang="fr-FR"/>
              <a:t>Enquête habitants Picardie octobre 2007 - CoManaging - </a:t>
            </a:r>
          </a:p>
        </p:txBody>
      </p:sp>
      <p:sp>
        <p:nvSpPr>
          <p:cNvPr id="7" name="Espace réservé du numéro de diapositive 3"/>
          <p:cNvSpPr>
            <a:spLocks noGrp="1"/>
          </p:cNvSpPr>
          <p:nvPr>
            <p:ph type="sldNum" sz="quarter" idx="12"/>
          </p:nvPr>
        </p:nvSpPr>
        <p:spPr/>
        <p:txBody>
          <a:bodyPr/>
          <a:lstStyle/>
          <a:p>
            <a:fld id="{9152157E-CD49-48E0-93D3-203FAA52D96A}" type="slidenum">
              <a:rPr lang="fr-FR"/>
              <a:pPr/>
              <a:t>79</a:t>
            </a:fld>
            <a:endParaRPr lang="fr-FR"/>
          </a:p>
        </p:txBody>
      </p:sp>
      <p:sp>
        <p:nvSpPr>
          <p:cNvPr id="94210"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PERCEPTION DU TOURISME ET DE LA QUALITÉ DE VIE EN PICARDIE</a:t>
            </a:r>
            <a:endParaRPr lang="fr-FR" dirty="0">
              <a:solidFill>
                <a:schemeClr val="tx2"/>
              </a:solidFill>
              <a:latin typeface="Arial Narrow" pitchFamily="34" charset="0"/>
            </a:endParaRPr>
          </a:p>
        </p:txBody>
      </p:sp>
      <p:sp>
        <p:nvSpPr>
          <p:cNvPr id="94211" name="Text Box 3"/>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Le tourisme contribue à améliorer la notoriété et l ’image de la région</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94214" name="Object 6"/>
          <p:cNvGraphicFramePr>
            <a:graphicFrameLocks noChangeAspect="1"/>
          </p:cNvGraphicFramePr>
          <p:nvPr/>
        </p:nvGraphicFramePr>
        <p:xfrm>
          <a:off x="0" y="1295400"/>
          <a:ext cx="5202238" cy="1447800"/>
        </p:xfrm>
        <a:graphic>
          <a:graphicData uri="http://schemas.openxmlformats.org/presentationml/2006/ole">
            <p:oleObj spid="_x0000_s94214" name="Feuille de calcul" r:id="rId3" imgW="6142680" imgH="1710000" progId="Excel.Sheet.8">
              <p:embed/>
            </p:oleObj>
          </a:graphicData>
        </a:graphic>
      </p:graphicFrame>
      <p:graphicFrame>
        <p:nvGraphicFramePr>
          <p:cNvPr id="94215" name="Object 7"/>
          <p:cNvGraphicFramePr>
            <a:graphicFrameLocks noChangeAspect="1"/>
          </p:cNvGraphicFramePr>
          <p:nvPr/>
        </p:nvGraphicFramePr>
        <p:xfrm>
          <a:off x="0" y="2971800"/>
          <a:ext cx="5257800" cy="3124200"/>
        </p:xfrm>
        <a:graphic>
          <a:graphicData uri="http://schemas.openxmlformats.org/presentationml/2006/ole">
            <p:oleObj spid="_x0000_s94215" name="Feuille de calcul" r:id="rId4" imgW="4667402" imgH="2533802" progId="Excel.Sheet.8">
              <p:embed/>
            </p:oleObj>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5"/>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6"/>
          <p:cNvSpPr>
            <a:spLocks noGrp="1"/>
          </p:cNvSpPr>
          <p:nvPr>
            <p:ph type="sldNum" sz="quarter" idx="12"/>
          </p:nvPr>
        </p:nvSpPr>
        <p:spPr/>
        <p:txBody>
          <a:bodyPr/>
          <a:lstStyle/>
          <a:p>
            <a:fld id="{D611B895-9AFD-40B8-A63C-591BB209823A}" type="slidenum">
              <a:rPr lang="fr-FR"/>
              <a:pPr/>
              <a:t>8</a:t>
            </a:fld>
            <a:endParaRPr lang="fr-FR"/>
          </a:p>
        </p:txBody>
      </p:sp>
      <p:sp>
        <p:nvSpPr>
          <p:cNvPr id="11266" name="Rectangle 2"/>
          <p:cNvSpPr>
            <a:spLocks noGrp="1" noChangeArrowheads="1"/>
          </p:cNvSpPr>
          <p:nvPr>
            <p:ph type="title"/>
          </p:nvPr>
        </p:nvSpPr>
        <p:spPr>
          <a:xfrm>
            <a:off x="228600" y="152400"/>
            <a:ext cx="5986474" cy="457200"/>
          </a:xfrm>
        </p:spPr>
        <p:txBody>
          <a:bodyPr/>
          <a:lstStyle/>
          <a:p>
            <a:r>
              <a:rPr lang="fr-FR" sz="2000" dirty="0"/>
              <a:t>PROFIL DES REPONDANTS</a:t>
            </a:r>
            <a:endParaRPr lang="fr-FR" sz="2400" dirty="0"/>
          </a:p>
        </p:txBody>
      </p:sp>
      <p:sp>
        <p:nvSpPr>
          <p:cNvPr id="11267" name="Rectangle 3"/>
          <p:cNvSpPr>
            <a:spLocks noGrp="1" noChangeArrowheads="1"/>
          </p:cNvSpPr>
          <p:nvPr>
            <p:ph type="body" sz="half" idx="1"/>
          </p:nvPr>
        </p:nvSpPr>
        <p:spPr>
          <a:xfrm>
            <a:off x="3167050" y="4572008"/>
            <a:ext cx="4691098" cy="838200"/>
          </a:xfrm>
        </p:spPr>
        <p:txBody>
          <a:bodyPr/>
          <a:lstStyle/>
          <a:p>
            <a:pPr algn="just">
              <a:buFontTx/>
              <a:buNone/>
            </a:pPr>
            <a:r>
              <a:rPr lang="fr-FR" sz="2000" dirty="0">
                <a:latin typeface="Arial Narrow" pitchFamily="34" charset="0"/>
              </a:rPr>
              <a:t>Près de trois quarts des répondants sont mariés ou vivent maritalement. </a:t>
            </a:r>
          </a:p>
        </p:txBody>
      </p:sp>
      <p:sp>
        <p:nvSpPr>
          <p:cNvPr id="11268" name="Text Box 4"/>
          <p:cNvSpPr txBox="1">
            <a:spLocks noChangeArrowheads="1"/>
          </p:cNvSpPr>
          <p:nvPr/>
        </p:nvSpPr>
        <p:spPr bwMode="auto">
          <a:xfrm>
            <a:off x="0" y="1000108"/>
            <a:ext cx="5257800" cy="457200"/>
          </a:xfrm>
          <a:prstGeom prst="rect">
            <a:avLst/>
          </a:prstGeom>
          <a:noFill/>
          <a:ln w="9525">
            <a:noFill/>
            <a:miter lim="800000"/>
            <a:headEnd/>
            <a:tailEnd/>
          </a:ln>
          <a:effectLst/>
        </p:spPr>
        <p:txBody>
          <a:bodyPr>
            <a:spAutoFit/>
          </a:bodyPr>
          <a:lstStyle/>
          <a:p>
            <a:pPr>
              <a:spcBef>
                <a:spcPct val="50000"/>
              </a:spcBef>
            </a:pPr>
            <a:r>
              <a:rPr lang="fr-FR" dirty="0">
                <a:latin typeface="Arial Narrow" pitchFamily="34" charset="0"/>
              </a:rPr>
              <a:t>Situation de famille</a:t>
            </a:r>
            <a:endParaRPr lang="fr-FR" dirty="0"/>
          </a:p>
        </p:txBody>
      </p:sp>
      <p:graphicFrame>
        <p:nvGraphicFramePr>
          <p:cNvPr id="11271" name="Object 7"/>
          <p:cNvGraphicFramePr>
            <a:graphicFrameLocks noChangeAspect="1"/>
          </p:cNvGraphicFramePr>
          <p:nvPr/>
        </p:nvGraphicFramePr>
        <p:xfrm>
          <a:off x="0" y="1428736"/>
          <a:ext cx="3105150" cy="495300"/>
        </p:xfrm>
        <a:graphic>
          <a:graphicData uri="http://schemas.openxmlformats.org/presentationml/2006/ole">
            <p:oleObj spid="_x0000_s11271" name="Feuille de calcul" r:id="rId3" imgW="3667680" imgH="585000" progId="Excel.Sheet.8">
              <p:embed/>
            </p:oleObj>
          </a:graphicData>
        </a:graphic>
      </p:graphicFrame>
      <p:graphicFrame>
        <p:nvGraphicFramePr>
          <p:cNvPr id="11272" name="Object 8"/>
          <p:cNvGraphicFramePr>
            <a:graphicFrameLocks noChangeAspect="1"/>
          </p:cNvGraphicFramePr>
          <p:nvPr/>
        </p:nvGraphicFramePr>
        <p:xfrm>
          <a:off x="3276600" y="1593850"/>
          <a:ext cx="5715000" cy="3101975"/>
        </p:xfrm>
        <a:graphic>
          <a:graphicData uri="http://schemas.openxmlformats.org/presentationml/2006/ole">
            <p:oleObj spid="_x0000_s11272" name="Feuille de calcul" r:id="rId4" imgW="5512680" imgH="2992680" progId="Excel.Sheet.8">
              <p:embed/>
            </p:oleObj>
          </a:graphicData>
        </a:graphic>
      </p:graphicFrame>
      <p:sp>
        <p:nvSpPr>
          <p:cNvPr id="9" name="Rectangle 10"/>
          <p:cNvSpPr>
            <a:spLocks noChangeArrowheads="1"/>
          </p:cNvSpPr>
          <p:nvPr/>
        </p:nvSpPr>
        <p:spPr bwMode="auto">
          <a:xfrm>
            <a:off x="0" y="714356"/>
            <a:ext cx="7273925" cy="677108"/>
          </a:xfrm>
          <a:prstGeom prst="rect">
            <a:avLst/>
          </a:prstGeom>
          <a:noFill/>
          <a:ln w="9525">
            <a:noFill/>
            <a:miter lim="800000"/>
            <a:headEnd/>
            <a:tailEnd/>
          </a:ln>
          <a:effectLst/>
        </p:spPr>
        <p:txBody>
          <a:bodyPr>
            <a:spAutoFit/>
          </a:bodyPr>
          <a:lstStyle/>
          <a:p>
            <a:r>
              <a:rPr lang="fr-FR" altLang="fr-FR" sz="1400" b="1" dirty="0" smtClean="0">
                <a:latin typeface="Arial Narrow" pitchFamily="34" charset="0"/>
                <a:sym typeface="Wingdings 2" pitchFamily="18" charset="2"/>
              </a:rPr>
              <a:t>Quelle est votre situation familiale?</a:t>
            </a:r>
            <a:endParaRPr lang="fr-FR" altLang="fr-FR" sz="1400" b="1" dirty="0">
              <a:latin typeface="Arial Narrow" pitchFamily="34" charset="0"/>
              <a:sym typeface="Wingdings 2" pitchFamily="18" charset="2"/>
            </a:endParaRPr>
          </a:p>
          <a:p>
            <a:r>
              <a:rPr lang="fr-FR" altLang="fr-FR" b="1" dirty="0">
                <a:sym typeface="Wingdings 2" pitchFamily="18" charset="2"/>
              </a:rPr>
              <a:t> </a:t>
            </a:r>
            <a:endParaRPr lang="fr-FR" altLang="fr-FR" dirty="0">
              <a:sym typeface="Wingdings 2" pitchFamily="18" charset="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2"/>
          <p:cNvSpPr>
            <a:spLocks noGrp="1"/>
          </p:cNvSpPr>
          <p:nvPr>
            <p:ph type="ftr" sz="quarter" idx="11"/>
          </p:nvPr>
        </p:nvSpPr>
        <p:spPr/>
        <p:txBody>
          <a:bodyPr/>
          <a:lstStyle/>
          <a:p>
            <a:r>
              <a:rPr lang="fr-FR"/>
              <a:t>Enquête habitants Picardie octobre 2007 - CoManaging - </a:t>
            </a:r>
          </a:p>
        </p:txBody>
      </p:sp>
      <p:sp>
        <p:nvSpPr>
          <p:cNvPr id="7" name="Espace réservé du numéro de diapositive 3"/>
          <p:cNvSpPr>
            <a:spLocks noGrp="1"/>
          </p:cNvSpPr>
          <p:nvPr>
            <p:ph type="sldNum" sz="quarter" idx="12"/>
          </p:nvPr>
        </p:nvSpPr>
        <p:spPr/>
        <p:txBody>
          <a:bodyPr/>
          <a:lstStyle/>
          <a:p>
            <a:fld id="{AA5B6AE5-7661-4893-8C37-694F8026FA45}" type="slidenum">
              <a:rPr lang="fr-FR"/>
              <a:pPr/>
              <a:t>80</a:t>
            </a:fld>
            <a:endParaRPr lang="fr-FR"/>
          </a:p>
        </p:txBody>
      </p:sp>
      <p:sp>
        <p:nvSpPr>
          <p:cNvPr id="95234"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PERCEPTION DU TOURISME ET DE LA QUALITÉ DE VIE EN PICARDIE</a:t>
            </a:r>
            <a:endParaRPr lang="fr-FR" dirty="0">
              <a:solidFill>
                <a:schemeClr val="tx2"/>
              </a:solidFill>
              <a:latin typeface="Arial Narrow" pitchFamily="34" charset="0"/>
            </a:endParaRPr>
          </a:p>
        </p:txBody>
      </p:sp>
      <p:sp>
        <p:nvSpPr>
          <p:cNvPr id="95235" name="Text Box 3"/>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Le tourisme est facteur de dynamisme et d ’animation pour la région</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95238" name="Object 6"/>
          <p:cNvGraphicFramePr>
            <a:graphicFrameLocks noChangeAspect="1"/>
          </p:cNvGraphicFramePr>
          <p:nvPr/>
        </p:nvGraphicFramePr>
        <p:xfrm>
          <a:off x="0" y="1295400"/>
          <a:ext cx="5202238" cy="1447800"/>
        </p:xfrm>
        <a:graphic>
          <a:graphicData uri="http://schemas.openxmlformats.org/presentationml/2006/ole">
            <p:oleObj spid="_x0000_s95238" name="Feuille de calcul" r:id="rId3" imgW="6142680" imgH="1710000" progId="Excel.Sheet.8">
              <p:embed/>
            </p:oleObj>
          </a:graphicData>
        </a:graphic>
      </p:graphicFrame>
      <p:graphicFrame>
        <p:nvGraphicFramePr>
          <p:cNvPr id="95239" name="Object 7"/>
          <p:cNvGraphicFramePr>
            <a:graphicFrameLocks noChangeAspect="1"/>
          </p:cNvGraphicFramePr>
          <p:nvPr/>
        </p:nvGraphicFramePr>
        <p:xfrm>
          <a:off x="0" y="2895600"/>
          <a:ext cx="5257800" cy="3352800"/>
        </p:xfrm>
        <a:graphic>
          <a:graphicData uri="http://schemas.openxmlformats.org/presentationml/2006/ole">
            <p:oleObj spid="_x0000_s95239" name="Feuille de calcul" r:id="rId4" imgW="4667402" imgH="2533802" progId="Excel.Sheet.8">
              <p:embed/>
            </p:oleObj>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5E891743-68C2-484A-8C0D-911B499954A8}" type="slidenum">
              <a:rPr lang="fr-FR"/>
              <a:pPr/>
              <a:t>81</a:t>
            </a:fld>
            <a:endParaRPr lang="fr-FR"/>
          </a:p>
        </p:txBody>
      </p:sp>
      <p:sp>
        <p:nvSpPr>
          <p:cNvPr id="96258"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PERCEPTION DU TOURISME ET DE LA QUALITÉ DE VIE EN PICARDIE</a:t>
            </a:r>
            <a:endParaRPr lang="fr-FR" dirty="0">
              <a:solidFill>
                <a:schemeClr val="tx2"/>
              </a:solidFill>
              <a:latin typeface="Arial Narrow" pitchFamily="34" charset="0"/>
            </a:endParaRPr>
          </a:p>
        </p:txBody>
      </p:sp>
      <p:sp>
        <p:nvSpPr>
          <p:cNvPr id="96259" name="Text Box 3"/>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Vous êtes favorable au développement du tourisme en Picardie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96262" name="Object 6"/>
          <p:cNvGraphicFramePr>
            <a:graphicFrameLocks noChangeAspect="1"/>
          </p:cNvGraphicFramePr>
          <p:nvPr/>
        </p:nvGraphicFramePr>
        <p:xfrm>
          <a:off x="0" y="1295400"/>
          <a:ext cx="5202238" cy="1447800"/>
        </p:xfrm>
        <a:graphic>
          <a:graphicData uri="http://schemas.openxmlformats.org/presentationml/2006/ole">
            <p:oleObj spid="_x0000_s96262" name="Feuille de calcul" r:id="rId3" imgW="6142680" imgH="1710000" progId="Excel.Sheet.8">
              <p:embed/>
            </p:oleObj>
          </a:graphicData>
        </a:graphic>
      </p:graphicFrame>
      <p:graphicFrame>
        <p:nvGraphicFramePr>
          <p:cNvPr id="96263" name="Object 7"/>
          <p:cNvGraphicFramePr>
            <a:graphicFrameLocks noChangeAspect="1"/>
          </p:cNvGraphicFramePr>
          <p:nvPr/>
        </p:nvGraphicFramePr>
        <p:xfrm>
          <a:off x="0" y="2895600"/>
          <a:ext cx="5257800" cy="3276600"/>
        </p:xfrm>
        <a:graphic>
          <a:graphicData uri="http://schemas.openxmlformats.org/presentationml/2006/ole">
            <p:oleObj spid="_x0000_s96263" name="Feuille de calcul" r:id="rId4" imgW="4667402" imgH="2533802" progId="Excel.Sheet.8">
              <p:embed/>
            </p:oleObj>
          </a:graphicData>
        </a:graphic>
      </p:graphicFrame>
      <p:sp>
        <p:nvSpPr>
          <p:cNvPr id="96264" name="Text Box 8"/>
          <p:cNvSpPr txBox="1">
            <a:spLocks noChangeArrowheads="1"/>
          </p:cNvSpPr>
          <p:nvPr/>
        </p:nvSpPr>
        <p:spPr bwMode="auto">
          <a:xfrm>
            <a:off x="5292725" y="1412875"/>
            <a:ext cx="3527425" cy="410845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 développement du tourisme n’est pas seulement souhaité : il est véritablement plébiscité. </a:t>
            </a:r>
          </a:p>
          <a:p>
            <a:pPr>
              <a:spcBef>
                <a:spcPct val="50000"/>
              </a:spcBef>
              <a:buFontTx/>
              <a:buChar char="•"/>
            </a:pPr>
            <a:r>
              <a:rPr lang="fr-FR">
                <a:latin typeface="Arial Narrow" pitchFamily="34" charset="0"/>
              </a:rPr>
              <a:t> 98% des habitants interrogés sont favorables au développement, dans la Somme, </a:t>
            </a:r>
          </a:p>
          <a:p>
            <a:pPr>
              <a:spcBef>
                <a:spcPct val="50000"/>
              </a:spcBef>
              <a:buFontTx/>
              <a:buChar char="•"/>
            </a:pPr>
            <a:r>
              <a:rPr lang="fr-FR">
                <a:latin typeface="Arial Narrow" pitchFamily="34" charset="0"/>
              </a:rPr>
              <a:t> près de 70% des habitants y sont très favorables !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2"/>
          <p:cNvSpPr>
            <a:spLocks noGrp="1"/>
          </p:cNvSpPr>
          <p:nvPr>
            <p:ph type="ftr" sz="quarter" idx="11"/>
          </p:nvPr>
        </p:nvSpPr>
        <p:spPr/>
        <p:txBody>
          <a:bodyPr/>
          <a:lstStyle/>
          <a:p>
            <a:r>
              <a:rPr lang="fr-FR"/>
              <a:t>Enquête habitants Picardie octobre 2007 - CoManaging - </a:t>
            </a:r>
          </a:p>
        </p:txBody>
      </p:sp>
      <p:sp>
        <p:nvSpPr>
          <p:cNvPr id="6" name="Espace réservé du numéro de diapositive 3"/>
          <p:cNvSpPr>
            <a:spLocks noGrp="1"/>
          </p:cNvSpPr>
          <p:nvPr>
            <p:ph type="sldNum" sz="quarter" idx="12"/>
          </p:nvPr>
        </p:nvSpPr>
        <p:spPr/>
        <p:txBody>
          <a:bodyPr/>
          <a:lstStyle/>
          <a:p>
            <a:fld id="{DA6946BA-7952-47B7-A635-E754E01FBD64}" type="slidenum">
              <a:rPr lang="fr-FR"/>
              <a:pPr/>
              <a:t>82</a:t>
            </a:fld>
            <a:endParaRPr lang="fr-FR"/>
          </a:p>
        </p:txBody>
      </p:sp>
      <p:sp>
        <p:nvSpPr>
          <p:cNvPr id="97282"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PERCEPTION DU TOURISME ET DE LA QUALITÉ DE VIE EN PICARDIE</a:t>
            </a:r>
            <a:endParaRPr lang="fr-FR" dirty="0">
              <a:solidFill>
                <a:schemeClr val="tx2"/>
              </a:solidFill>
              <a:latin typeface="Arial Narrow" pitchFamily="34" charset="0"/>
            </a:endParaRPr>
          </a:p>
        </p:txBody>
      </p:sp>
      <p:sp>
        <p:nvSpPr>
          <p:cNvPr id="97283" name="Text Box 3"/>
          <p:cNvSpPr txBox="1">
            <a:spLocks noChangeArrowheads="1"/>
          </p:cNvSpPr>
          <p:nvPr/>
        </p:nvSpPr>
        <p:spPr bwMode="auto">
          <a:xfrm>
            <a:off x="0" y="5643578"/>
            <a:ext cx="8915400" cy="581025"/>
          </a:xfrm>
          <a:prstGeom prst="rect">
            <a:avLst/>
          </a:prstGeom>
          <a:noFill/>
          <a:ln w="9525">
            <a:noFill/>
            <a:miter lim="800000"/>
            <a:headEnd/>
            <a:tailEnd/>
          </a:ln>
          <a:effectLst/>
        </p:spPr>
        <p:txBody>
          <a:bodyPr>
            <a:spAutoFit/>
          </a:bodyPr>
          <a:lstStyle/>
          <a:p>
            <a:pPr>
              <a:spcBef>
                <a:spcPct val="50000"/>
              </a:spcBef>
            </a:pPr>
            <a:r>
              <a:rPr lang="fr-FR" sz="1600" dirty="0">
                <a:latin typeface="Arial Narrow" pitchFamily="34" charset="0"/>
              </a:rPr>
              <a:t>Synthèse des opinions sur la perception du tourisme et de la qualité de vie en Picardie : totaux « d ’accord » à l ’échelle de la région.</a:t>
            </a:r>
          </a:p>
        </p:txBody>
      </p:sp>
      <p:graphicFrame>
        <p:nvGraphicFramePr>
          <p:cNvPr id="97284" name="Object 4"/>
          <p:cNvGraphicFramePr>
            <a:graphicFrameLocks noChangeAspect="1"/>
          </p:cNvGraphicFramePr>
          <p:nvPr/>
        </p:nvGraphicFramePr>
        <p:xfrm>
          <a:off x="914400" y="685800"/>
          <a:ext cx="7467600" cy="5029200"/>
        </p:xfrm>
        <a:graphic>
          <a:graphicData uri="http://schemas.openxmlformats.org/presentationml/2006/ole">
            <p:oleObj spid="_x0000_s97284" name="Worksheet" r:id="rId3" imgW="6172223" imgH="6210353" progId="Excel.Sheet.8">
              <p:embed/>
            </p:oleObj>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BD352905-CACE-4312-B6CB-B185A155A0B2}" type="slidenum">
              <a:rPr lang="fr-FR"/>
              <a:pPr/>
              <a:t>83</a:t>
            </a:fld>
            <a:endParaRPr lang="fr-FR"/>
          </a:p>
        </p:txBody>
      </p:sp>
      <p:sp>
        <p:nvSpPr>
          <p:cNvPr id="98306"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PERCEPTION DE L ’ÉCONOMIE LIÉE AU TOURISME EN PICARDIE</a:t>
            </a:r>
            <a:endParaRPr lang="fr-FR" dirty="0">
              <a:solidFill>
                <a:schemeClr val="tx2"/>
              </a:solidFill>
              <a:latin typeface="Arial Narrow" pitchFamily="34" charset="0"/>
            </a:endParaRPr>
          </a:p>
        </p:txBody>
      </p:sp>
      <p:sp>
        <p:nvSpPr>
          <p:cNvPr id="98307" name="Text Box 3"/>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Le tourisme est aujourd’hui une source de développement économique de première importance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98308" name="Object 4"/>
          <p:cNvGraphicFramePr>
            <a:graphicFrameLocks noChangeAspect="1"/>
          </p:cNvGraphicFramePr>
          <p:nvPr/>
        </p:nvGraphicFramePr>
        <p:xfrm>
          <a:off x="0" y="1600200"/>
          <a:ext cx="5202238" cy="1447800"/>
        </p:xfrm>
        <a:graphic>
          <a:graphicData uri="http://schemas.openxmlformats.org/presentationml/2006/ole">
            <p:oleObj spid="_x0000_s98308" name="Feuille de calcul" r:id="rId3" imgW="6142680" imgH="1710000" progId="Excel.Sheet.8">
              <p:embed/>
            </p:oleObj>
          </a:graphicData>
        </a:graphic>
      </p:graphicFrame>
      <p:graphicFrame>
        <p:nvGraphicFramePr>
          <p:cNvPr id="98309" name="Object 5"/>
          <p:cNvGraphicFramePr>
            <a:graphicFrameLocks noChangeAspect="1"/>
          </p:cNvGraphicFramePr>
          <p:nvPr/>
        </p:nvGraphicFramePr>
        <p:xfrm>
          <a:off x="0" y="3200400"/>
          <a:ext cx="5257800" cy="3048000"/>
        </p:xfrm>
        <a:graphic>
          <a:graphicData uri="http://schemas.openxmlformats.org/presentationml/2006/ole">
            <p:oleObj spid="_x0000_s98309" name="Feuille de calcul" r:id="rId4" imgW="4667402" imgH="2533802" progId="Excel.Sheet.8">
              <p:embed/>
            </p:oleObj>
          </a:graphicData>
        </a:graphic>
      </p:graphicFrame>
      <p:sp>
        <p:nvSpPr>
          <p:cNvPr id="98310" name="Text Box 6"/>
          <p:cNvSpPr txBox="1">
            <a:spLocks noChangeArrowheads="1"/>
          </p:cNvSpPr>
          <p:nvPr/>
        </p:nvSpPr>
        <p:spPr bwMode="auto">
          <a:xfrm>
            <a:off x="5292725" y="1412875"/>
            <a:ext cx="3527425" cy="22828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habitants considèrent pour 66% d’entre eux que le tourisme a un rôle décisif à jouer dans le cadre du développement économique régional.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7B1676F0-88AE-4D0B-86D2-AF766490779D}" type="slidenum">
              <a:rPr lang="fr-FR"/>
              <a:pPr/>
              <a:t>84</a:t>
            </a:fld>
            <a:endParaRPr lang="fr-FR"/>
          </a:p>
        </p:txBody>
      </p:sp>
      <p:sp>
        <p:nvSpPr>
          <p:cNvPr id="99330"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PERCEPTION DE L ’ÉCONOMIE LIÉE AU TOURISME EN PICARDIE</a:t>
            </a:r>
            <a:endParaRPr lang="fr-FR" dirty="0">
              <a:solidFill>
                <a:schemeClr val="tx2"/>
              </a:solidFill>
              <a:latin typeface="Arial Narrow" pitchFamily="34" charset="0"/>
            </a:endParaRPr>
          </a:p>
        </p:txBody>
      </p:sp>
      <p:sp>
        <p:nvSpPr>
          <p:cNvPr id="99331" name="Text Box 3"/>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Les retombées de l ’activité touristique me permettent de payer moins d ’impôts locaux</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99334" name="Object 6"/>
          <p:cNvGraphicFramePr>
            <a:graphicFrameLocks noChangeAspect="1"/>
          </p:cNvGraphicFramePr>
          <p:nvPr/>
        </p:nvGraphicFramePr>
        <p:xfrm>
          <a:off x="0" y="1676400"/>
          <a:ext cx="5202238" cy="1447800"/>
        </p:xfrm>
        <a:graphic>
          <a:graphicData uri="http://schemas.openxmlformats.org/presentationml/2006/ole">
            <p:oleObj spid="_x0000_s99334" name="Feuille de calcul" r:id="rId3" imgW="6142680" imgH="1710000" progId="Excel.Sheet.8">
              <p:embed/>
            </p:oleObj>
          </a:graphicData>
        </a:graphic>
      </p:graphicFrame>
      <p:graphicFrame>
        <p:nvGraphicFramePr>
          <p:cNvPr id="99335" name="Object 7"/>
          <p:cNvGraphicFramePr>
            <a:graphicFrameLocks noChangeAspect="1"/>
          </p:cNvGraphicFramePr>
          <p:nvPr/>
        </p:nvGraphicFramePr>
        <p:xfrm>
          <a:off x="0" y="3276600"/>
          <a:ext cx="5257800" cy="2971800"/>
        </p:xfrm>
        <a:graphic>
          <a:graphicData uri="http://schemas.openxmlformats.org/presentationml/2006/ole">
            <p:oleObj spid="_x0000_s99335" name="Feuille de calcul" r:id="rId4" imgW="4667402" imgH="2533802" progId="Excel.Sheet.8">
              <p:embed/>
            </p:oleObj>
          </a:graphicData>
        </a:graphic>
      </p:graphicFrame>
      <p:sp>
        <p:nvSpPr>
          <p:cNvPr id="99336" name="Text Box 8"/>
          <p:cNvSpPr txBox="1">
            <a:spLocks noChangeArrowheads="1"/>
          </p:cNvSpPr>
          <p:nvPr/>
        </p:nvSpPr>
        <p:spPr bwMode="auto">
          <a:xfrm>
            <a:off x="5292725" y="1412875"/>
            <a:ext cx="3527425" cy="3925888"/>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Près de 20% des répondants ne savent pas si les retombées touristiques leur permettent ou non de payer moins d’impôts locaux ou non.</a:t>
            </a:r>
          </a:p>
          <a:p>
            <a:pPr>
              <a:spcBef>
                <a:spcPct val="50000"/>
              </a:spcBef>
            </a:pPr>
            <a:r>
              <a:rPr lang="fr-FR">
                <a:latin typeface="Arial Narrow" pitchFamily="34" charset="0"/>
              </a:rPr>
              <a:t>16% pensent que c’est le cas contre 66% qui sont en désaccord avec cette affirmation.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5AA88CC0-F813-49D9-B649-50AFF84FA1E0}" type="slidenum">
              <a:rPr lang="fr-FR"/>
              <a:pPr/>
              <a:t>85</a:t>
            </a:fld>
            <a:endParaRPr lang="fr-FR"/>
          </a:p>
        </p:txBody>
      </p:sp>
      <p:sp>
        <p:nvSpPr>
          <p:cNvPr id="100354"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PERCEPTION DE L ’ÉCONOMIE LIÉE AU TOURISME EN PICARDIE</a:t>
            </a:r>
            <a:endParaRPr lang="fr-FR" dirty="0">
              <a:solidFill>
                <a:schemeClr val="tx2"/>
              </a:solidFill>
              <a:latin typeface="Arial Narrow" pitchFamily="34" charset="0"/>
            </a:endParaRPr>
          </a:p>
        </p:txBody>
      </p:sp>
      <p:sp>
        <p:nvSpPr>
          <p:cNvPr id="100355" name="Text Box 3"/>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L ’activité touristique coûte cher à la région</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100358" name="Object 6"/>
          <p:cNvGraphicFramePr>
            <a:graphicFrameLocks noChangeAspect="1"/>
          </p:cNvGraphicFramePr>
          <p:nvPr/>
        </p:nvGraphicFramePr>
        <p:xfrm>
          <a:off x="0" y="1295400"/>
          <a:ext cx="5202238" cy="1447800"/>
        </p:xfrm>
        <a:graphic>
          <a:graphicData uri="http://schemas.openxmlformats.org/presentationml/2006/ole">
            <p:oleObj spid="_x0000_s100358" name="Feuille de calcul" r:id="rId3" imgW="6142680" imgH="1710000" progId="Excel.Sheet.8">
              <p:embed/>
            </p:oleObj>
          </a:graphicData>
        </a:graphic>
      </p:graphicFrame>
      <p:graphicFrame>
        <p:nvGraphicFramePr>
          <p:cNvPr id="100359" name="Object 7"/>
          <p:cNvGraphicFramePr>
            <a:graphicFrameLocks noChangeAspect="1"/>
          </p:cNvGraphicFramePr>
          <p:nvPr/>
        </p:nvGraphicFramePr>
        <p:xfrm>
          <a:off x="0" y="2895600"/>
          <a:ext cx="5257800" cy="3276600"/>
        </p:xfrm>
        <a:graphic>
          <a:graphicData uri="http://schemas.openxmlformats.org/presentationml/2006/ole">
            <p:oleObj spid="_x0000_s100359" name="Feuille de calcul" r:id="rId4" imgW="4667402" imgH="2533802" progId="Excel.Sheet.8">
              <p:embed/>
            </p:oleObj>
          </a:graphicData>
        </a:graphic>
      </p:graphicFrame>
      <p:sp>
        <p:nvSpPr>
          <p:cNvPr id="100360" name="Text Box 8"/>
          <p:cNvSpPr txBox="1">
            <a:spLocks noChangeArrowheads="1"/>
          </p:cNvSpPr>
          <p:nvPr/>
        </p:nvSpPr>
        <p:spPr bwMode="auto">
          <a:xfrm>
            <a:off x="5292725" y="1412875"/>
            <a:ext cx="3527425" cy="301307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résultats sont mitigés autour de cette proposition : si en moyenne un quart des répondants ne le sait pas, près de la moitié des axonais pense effectivement que l’activité touristique a un coût certain pour la région.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FA143C9D-C946-44AA-B623-D6B56C9F1AB7}" type="slidenum">
              <a:rPr lang="fr-FR"/>
              <a:pPr/>
              <a:t>86</a:t>
            </a:fld>
            <a:endParaRPr lang="fr-FR"/>
          </a:p>
        </p:txBody>
      </p:sp>
      <p:sp>
        <p:nvSpPr>
          <p:cNvPr id="101378"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PERCEPTION DE L ’ÉCONOMIE LIÉE AU TOURISME EN PICARDIE</a:t>
            </a:r>
            <a:endParaRPr lang="fr-FR" dirty="0">
              <a:solidFill>
                <a:schemeClr val="tx2"/>
              </a:solidFill>
              <a:latin typeface="Arial Narrow" pitchFamily="34" charset="0"/>
            </a:endParaRPr>
          </a:p>
        </p:txBody>
      </p:sp>
      <p:sp>
        <p:nvSpPr>
          <p:cNvPr id="101379" name="Text Box 3"/>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Le tourisme a une incidence positive sur vos revenus ou sur ceux de votre foyer</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101382" name="Object 6"/>
          <p:cNvGraphicFramePr>
            <a:graphicFrameLocks noChangeAspect="1"/>
          </p:cNvGraphicFramePr>
          <p:nvPr/>
        </p:nvGraphicFramePr>
        <p:xfrm>
          <a:off x="0" y="1676400"/>
          <a:ext cx="5202238" cy="1447800"/>
        </p:xfrm>
        <a:graphic>
          <a:graphicData uri="http://schemas.openxmlformats.org/presentationml/2006/ole">
            <p:oleObj spid="_x0000_s101382" name="Feuille de calcul" r:id="rId3" imgW="6142680" imgH="1710000" progId="Excel.Sheet.8">
              <p:embed/>
            </p:oleObj>
          </a:graphicData>
        </a:graphic>
      </p:graphicFrame>
      <p:graphicFrame>
        <p:nvGraphicFramePr>
          <p:cNvPr id="101383" name="Object 7"/>
          <p:cNvGraphicFramePr>
            <a:graphicFrameLocks noChangeAspect="1"/>
          </p:cNvGraphicFramePr>
          <p:nvPr/>
        </p:nvGraphicFramePr>
        <p:xfrm>
          <a:off x="0" y="3276600"/>
          <a:ext cx="5257800" cy="2971800"/>
        </p:xfrm>
        <a:graphic>
          <a:graphicData uri="http://schemas.openxmlformats.org/presentationml/2006/ole">
            <p:oleObj spid="_x0000_s101383" name="Feuille de calcul" r:id="rId4" imgW="4667402" imgH="2533802" progId="Excel.Sheet.8">
              <p:embed/>
            </p:oleObj>
          </a:graphicData>
        </a:graphic>
      </p:graphicFrame>
      <p:sp>
        <p:nvSpPr>
          <p:cNvPr id="101384" name="Text Box 8"/>
          <p:cNvSpPr txBox="1">
            <a:spLocks noChangeArrowheads="1"/>
          </p:cNvSpPr>
          <p:nvPr/>
        </p:nvSpPr>
        <p:spPr bwMode="auto">
          <a:xfrm>
            <a:off x="5219700" y="1628775"/>
            <a:ext cx="3527425" cy="118745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13% des habitants pensent que le tourisme a une incidence sur leurs revenus.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2"/>
          <p:cNvSpPr>
            <a:spLocks noGrp="1"/>
          </p:cNvSpPr>
          <p:nvPr>
            <p:ph type="ftr" sz="quarter" idx="11"/>
          </p:nvPr>
        </p:nvSpPr>
        <p:spPr/>
        <p:txBody>
          <a:bodyPr/>
          <a:lstStyle/>
          <a:p>
            <a:r>
              <a:rPr lang="fr-FR"/>
              <a:t>Enquête habitants Picardie octobre 2007 - CoManaging - </a:t>
            </a:r>
          </a:p>
        </p:txBody>
      </p:sp>
      <p:sp>
        <p:nvSpPr>
          <p:cNvPr id="6" name="Espace réservé du numéro de diapositive 3"/>
          <p:cNvSpPr>
            <a:spLocks noGrp="1"/>
          </p:cNvSpPr>
          <p:nvPr>
            <p:ph type="sldNum" sz="quarter" idx="12"/>
          </p:nvPr>
        </p:nvSpPr>
        <p:spPr/>
        <p:txBody>
          <a:bodyPr/>
          <a:lstStyle/>
          <a:p>
            <a:fld id="{BCA029BB-BE42-49DE-8D3D-90869D6EF1AC}" type="slidenum">
              <a:rPr lang="fr-FR"/>
              <a:pPr/>
              <a:t>87</a:t>
            </a:fld>
            <a:endParaRPr lang="fr-FR"/>
          </a:p>
        </p:txBody>
      </p:sp>
      <p:sp>
        <p:nvSpPr>
          <p:cNvPr id="102402" name="Text Box 2"/>
          <p:cNvSpPr txBox="1">
            <a:spLocks noChangeArrowheads="1"/>
          </p:cNvSpPr>
          <p:nvPr/>
        </p:nvSpPr>
        <p:spPr bwMode="auto">
          <a:xfrm>
            <a:off x="0" y="5643578"/>
            <a:ext cx="8915400" cy="581025"/>
          </a:xfrm>
          <a:prstGeom prst="rect">
            <a:avLst/>
          </a:prstGeom>
          <a:noFill/>
          <a:ln w="9525">
            <a:noFill/>
            <a:miter lim="800000"/>
            <a:headEnd/>
            <a:tailEnd/>
          </a:ln>
          <a:effectLst/>
        </p:spPr>
        <p:txBody>
          <a:bodyPr>
            <a:spAutoFit/>
          </a:bodyPr>
          <a:lstStyle/>
          <a:p>
            <a:pPr>
              <a:spcBef>
                <a:spcPct val="50000"/>
              </a:spcBef>
            </a:pPr>
            <a:r>
              <a:rPr lang="fr-FR" sz="1600" dirty="0">
                <a:latin typeface="Arial Narrow" pitchFamily="34" charset="0"/>
              </a:rPr>
              <a:t>Synthèse des opinions sur la perception du tourisme et de la qualité de vie en Picardie : totaux « d ’accord » à l ’échelle de la région.</a:t>
            </a:r>
          </a:p>
        </p:txBody>
      </p:sp>
      <p:sp>
        <p:nvSpPr>
          <p:cNvPr id="102403" name="Rectangle 3"/>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PERCEPTION DE L ’ÉCONOMIE LIÉE AU TOURISME EN PICARDIE</a:t>
            </a:r>
            <a:endParaRPr lang="fr-FR" dirty="0">
              <a:solidFill>
                <a:schemeClr val="tx2"/>
              </a:solidFill>
              <a:latin typeface="Arial Narrow" pitchFamily="34" charset="0"/>
            </a:endParaRPr>
          </a:p>
        </p:txBody>
      </p:sp>
      <p:graphicFrame>
        <p:nvGraphicFramePr>
          <p:cNvPr id="102404" name="Object 4"/>
          <p:cNvGraphicFramePr>
            <a:graphicFrameLocks noChangeAspect="1"/>
          </p:cNvGraphicFramePr>
          <p:nvPr/>
        </p:nvGraphicFramePr>
        <p:xfrm>
          <a:off x="152400" y="609600"/>
          <a:ext cx="8763000" cy="5067300"/>
        </p:xfrm>
        <a:graphic>
          <a:graphicData uri="http://schemas.openxmlformats.org/presentationml/2006/ole">
            <p:oleObj spid="_x0000_s102404" name="Worksheet" r:id="rId3" imgW="5400604" imgH="4343355" progId="Excel.Sheet.8">
              <p:embed/>
            </p:oleObj>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E31E68C9-2976-42F8-ADD8-6503D4B264CF}" type="slidenum">
              <a:rPr lang="fr-FR"/>
              <a:pPr/>
              <a:t>88</a:t>
            </a:fld>
            <a:endParaRPr lang="fr-FR"/>
          </a:p>
        </p:txBody>
      </p:sp>
      <p:sp>
        <p:nvSpPr>
          <p:cNvPr id="103426"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PERCEPTION DE L ’ÉCONOMIE LIÉE AU TOURISME EN PICARDIE</a:t>
            </a:r>
            <a:endParaRPr lang="fr-FR" dirty="0">
              <a:solidFill>
                <a:schemeClr val="tx2"/>
              </a:solidFill>
              <a:latin typeface="Arial Narrow" pitchFamily="34" charset="0"/>
            </a:endParaRPr>
          </a:p>
        </p:txBody>
      </p:sp>
      <p:sp>
        <p:nvSpPr>
          <p:cNvPr id="103427" name="Text Box 3"/>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Proportions des revenus du foyer liés aux retombées directes ou indirectes du tourisme (échantillon total : 129)</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103428" name="Object 4"/>
          <p:cNvGraphicFramePr>
            <a:graphicFrameLocks noChangeAspect="1"/>
          </p:cNvGraphicFramePr>
          <p:nvPr/>
        </p:nvGraphicFramePr>
        <p:xfrm>
          <a:off x="0" y="1600200"/>
          <a:ext cx="5202238" cy="1457325"/>
        </p:xfrm>
        <a:graphic>
          <a:graphicData uri="http://schemas.openxmlformats.org/presentationml/2006/ole">
            <p:oleObj spid="_x0000_s103428" name="Feuille de calcul" r:id="rId3" imgW="6142680" imgH="1721160" progId="Excel.Sheet.8">
              <p:embed/>
            </p:oleObj>
          </a:graphicData>
        </a:graphic>
      </p:graphicFrame>
      <p:graphicFrame>
        <p:nvGraphicFramePr>
          <p:cNvPr id="103429" name="Object 5"/>
          <p:cNvGraphicFramePr>
            <a:graphicFrameLocks noChangeAspect="1"/>
          </p:cNvGraphicFramePr>
          <p:nvPr/>
        </p:nvGraphicFramePr>
        <p:xfrm>
          <a:off x="0" y="3200400"/>
          <a:ext cx="5257800" cy="3048000"/>
        </p:xfrm>
        <a:graphic>
          <a:graphicData uri="http://schemas.openxmlformats.org/presentationml/2006/ole">
            <p:oleObj spid="_x0000_s103429" name="Feuille de calcul" r:id="rId4" imgW="4667402" imgH="2533802" progId="Excel.Sheet.8">
              <p:embed/>
            </p:oleObj>
          </a:graphicData>
        </a:graphic>
      </p:graphicFrame>
      <p:sp>
        <p:nvSpPr>
          <p:cNvPr id="103430" name="Text Box 6"/>
          <p:cNvSpPr txBox="1">
            <a:spLocks noChangeArrowheads="1"/>
          </p:cNvSpPr>
          <p:nvPr/>
        </p:nvSpPr>
        <p:spPr bwMode="auto">
          <a:xfrm>
            <a:off x="5292725" y="1412875"/>
            <a:ext cx="3527425" cy="228282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La part de cette incidence dans les revenus est estimée à une tranche 5-20% pour 45% des isariens qui considèrent que le tourisme a un effet sur leurs revenus.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316687A6-F50E-44E0-9EE1-37514EFE846D}" type="slidenum">
              <a:rPr lang="fr-FR"/>
              <a:pPr/>
              <a:t>89</a:t>
            </a:fld>
            <a:endParaRPr lang="fr-FR"/>
          </a:p>
        </p:txBody>
      </p:sp>
      <p:sp>
        <p:nvSpPr>
          <p:cNvPr id="104450"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LES RELATIONS AVEC LE TOURISME</a:t>
            </a:r>
            <a:endParaRPr lang="fr-FR" dirty="0">
              <a:solidFill>
                <a:schemeClr val="tx2"/>
              </a:solidFill>
              <a:latin typeface="Arial Narrow" pitchFamily="34" charset="0"/>
            </a:endParaRPr>
          </a:p>
        </p:txBody>
      </p:sp>
      <p:sp>
        <p:nvSpPr>
          <p:cNvPr id="104451" name="Text Box 3"/>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Vous manquez d ’informations pour parler de votre région à des visiteurs</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104454" name="Object 6"/>
          <p:cNvGraphicFramePr>
            <a:graphicFrameLocks noChangeAspect="1"/>
          </p:cNvGraphicFramePr>
          <p:nvPr/>
        </p:nvGraphicFramePr>
        <p:xfrm>
          <a:off x="0" y="1295400"/>
          <a:ext cx="5202238" cy="1447800"/>
        </p:xfrm>
        <a:graphic>
          <a:graphicData uri="http://schemas.openxmlformats.org/presentationml/2006/ole">
            <p:oleObj spid="_x0000_s104454" name="Feuille de calcul" r:id="rId3" imgW="6142680" imgH="1710000" progId="Excel.Sheet.8">
              <p:embed/>
            </p:oleObj>
          </a:graphicData>
        </a:graphic>
      </p:graphicFrame>
      <p:graphicFrame>
        <p:nvGraphicFramePr>
          <p:cNvPr id="104455" name="Object 7"/>
          <p:cNvGraphicFramePr>
            <a:graphicFrameLocks noChangeAspect="1"/>
          </p:cNvGraphicFramePr>
          <p:nvPr/>
        </p:nvGraphicFramePr>
        <p:xfrm>
          <a:off x="0" y="2819400"/>
          <a:ext cx="5257800" cy="3276600"/>
        </p:xfrm>
        <a:graphic>
          <a:graphicData uri="http://schemas.openxmlformats.org/presentationml/2006/ole">
            <p:oleObj spid="_x0000_s104455" name="Feuille de calcul" r:id="rId4" imgW="4667402" imgH="2533802" progId="Excel.Sheet.8">
              <p:embed/>
            </p:oleObj>
          </a:graphicData>
        </a:graphic>
      </p:graphicFrame>
      <p:sp>
        <p:nvSpPr>
          <p:cNvPr id="104456" name="Text Box 8"/>
          <p:cNvSpPr txBox="1">
            <a:spLocks noChangeArrowheads="1"/>
          </p:cNvSpPr>
          <p:nvPr/>
        </p:nvSpPr>
        <p:spPr bwMode="auto">
          <a:xfrm>
            <a:off x="5292725" y="1412875"/>
            <a:ext cx="3527425" cy="155257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55% des habitants déclarent ne pas bénéficier de suffisamment d’informations pour parler de leur région.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5"/>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6"/>
          <p:cNvSpPr>
            <a:spLocks noGrp="1"/>
          </p:cNvSpPr>
          <p:nvPr>
            <p:ph type="sldNum" sz="quarter" idx="12"/>
          </p:nvPr>
        </p:nvSpPr>
        <p:spPr/>
        <p:txBody>
          <a:bodyPr/>
          <a:lstStyle/>
          <a:p>
            <a:fld id="{D65FD61D-9AD1-4D82-A753-E647EC8715B9}" type="slidenum">
              <a:rPr lang="fr-FR"/>
              <a:pPr/>
              <a:t>9</a:t>
            </a:fld>
            <a:endParaRPr lang="fr-FR"/>
          </a:p>
        </p:txBody>
      </p:sp>
      <p:sp>
        <p:nvSpPr>
          <p:cNvPr id="12290" name="Rectangle 2"/>
          <p:cNvSpPr>
            <a:spLocks noGrp="1" noChangeArrowheads="1"/>
          </p:cNvSpPr>
          <p:nvPr>
            <p:ph type="title"/>
          </p:nvPr>
        </p:nvSpPr>
        <p:spPr>
          <a:xfrm>
            <a:off x="228600" y="152400"/>
            <a:ext cx="5986474" cy="457200"/>
          </a:xfrm>
        </p:spPr>
        <p:txBody>
          <a:bodyPr/>
          <a:lstStyle/>
          <a:p>
            <a:r>
              <a:rPr lang="fr-FR" sz="2000" dirty="0"/>
              <a:t>PROFIL DES REPONDANTS</a:t>
            </a:r>
            <a:endParaRPr lang="fr-FR" sz="2400" dirty="0"/>
          </a:p>
        </p:txBody>
      </p:sp>
      <p:sp>
        <p:nvSpPr>
          <p:cNvPr id="12291" name="Rectangle 3"/>
          <p:cNvSpPr>
            <a:spLocks noGrp="1" noChangeArrowheads="1"/>
          </p:cNvSpPr>
          <p:nvPr>
            <p:ph type="body" sz="half" idx="1"/>
          </p:nvPr>
        </p:nvSpPr>
        <p:spPr>
          <a:xfrm>
            <a:off x="3071802" y="4357694"/>
            <a:ext cx="5691198" cy="838200"/>
          </a:xfrm>
        </p:spPr>
        <p:txBody>
          <a:bodyPr/>
          <a:lstStyle/>
          <a:p>
            <a:pPr>
              <a:buFontTx/>
              <a:buNone/>
            </a:pPr>
            <a:r>
              <a:rPr lang="fr-FR" sz="2000" dirty="0">
                <a:latin typeface="Arial Narrow" pitchFamily="34" charset="0"/>
              </a:rPr>
              <a:t>La grande majorité des répondants ont au moins un enfant. </a:t>
            </a:r>
          </a:p>
        </p:txBody>
      </p:sp>
      <p:sp>
        <p:nvSpPr>
          <p:cNvPr id="12292" name="Text Box 4"/>
          <p:cNvSpPr txBox="1">
            <a:spLocks noChangeArrowheads="1"/>
          </p:cNvSpPr>
          <p:nvPr/>
        </p:nvSpPr>
        <p:spPr bwMode="auto">
          <a:xfrm>
            <a:off x="0" y="1071546"/>
            <a:ext cx="5257800" cy="457200"/>
          </a:xfrm>
          <a:prstGeom prst="rect">
            <a:avLst/>
          </a:prstGeom>
          <a:noFill/>
          <a:ln w="9525">
            <a:noFill/>
            <a:miter lim="800000"/>
            <a:headEnd/>
            <a:tailEnd/>
          </a:ln>
          <a:effectLst/>
        </p:spPr>
        <p:txBody>
          <a:bodyPr>
            <a:spAutoFit/>
          </a:bodyPr>
          <a:lstStyle/>
          <a:p>
            <a:pPr>
              <a:spcBef>
                <a:spcPct val="50000"/>
              </a:spcBef>
            </a:pPr>
            <a:r>
              <a:rPr lang="fr-FR" dirty="0">
                <a:latin typeface="Arial Narrow" pitchFamily="34" charset="0"/>
              </a:rPr>
              <a:t>Situation de famille (2)</a:t>
            </a:r>
            <a:endParaRPr lang="fr-FR" dirty="0"/>
          </a:p>
        </p:txBody>
      </p:sp>
      <p:graphicFrame>
        <p:nvGraphicFramePr>
          <p:cNvPr id="12295" name="Object 7"/>
          <p:cNvGraphicFramePr>
            <a:graphicFrameLocks noChangeAspect="1"/>
          </p:cNvGraphicFramePr>
          <p:nvPr/>
        </p:nvGraphicFramePr>
        <p:xfrm>
          <a:off x="0" y="1600200"/>
          <a:ext cx="3105150" cy="495300"/>
        </p:xfrm>
        <a:graphic>
          <a:graphicData uri="http://schemas.openxmlformats.org/presentationml/2006/ole">
            <p:oleObj spid="_x0000_s12295" name="Feuille de calcul" r:id="rId3" imgW="3667680" imgH="585000" progId="Excel.Sheet.8">
              <p:embed/>
            </p:oleObj>
          </a:graphicData>
        </a:graphic>
      </p:graphicFrame>
      <p:graphicFrame>
        <p:nvGraphicFramePr>
          <p:cNvPr id="12296" name="Object 8"/>
          <p:cNvGraphicFramePr>
            <a:graphicFrameLocks noChangeAspect="1"/>
          </p:cNvGraphicFramePr>
          <p:nvPr/>
        </p:nvGraphicFramePr>
        <p:xfrm>
          <a:off x="3124200" y="1295400"/>
          <a:ext cx="5791200" cy="3200400"/>
        </p:xfrm>
        <a:graphic>
          <a:graphicData uri="http://schemas.openxmlformats.org/presentationml/2006/ole">
            <p:oleObj spid="_x0000_s12296" name="Feuille de calcul" r:id="rId4" imgW="5512680" imgH="2992680" progId="Excel.Sheet.8">
              <p:embed/>
            </p:oleObj>
          </a:graphicData>
        </a:graphic>
      </p:graphicFrame>
      <p:sp>
        <p:nvSpPr>
          <p:cNvPr id="9" name="Rectangle 10"/>
          <p:cNvSpPr>
            <a:spLocks noChangeArrowheads="1"/>
          </p:cNvSpPr>
          <p:nvPr/>
        </p:nvSpPr>
        <p:spPr bwMode="auto">
          <a:xfrm>
            <a:off x="0" y="714356"/>
            <a:ext cx="7273925" cy="677108"/>
          </a:xfrm>
          <a:prstGeom prst="rect">
            <a:avLst/>
          </a:prstGeom>
          <a:noFill/>
          <a:ln w="9525">
            <a:noFill/>
            <a:miter lim="800000"/>
            <a:headEnd/>
            <a:tailEnd/>
          </a:ln>
          <a:effectLst/>
        </p:spPr>
        <p:txBody>
          <a:bodyPr>
            <a:spAutoFit/>
          </a:bodyPr>
          <a:lstStyle/>
          <a:p>
            <a:r>
              <a:rPr lang="fr-FR" altLang="fr-FR" sz="1400" b="1" dirty="0" smtClean="0">
                <a:latin typeface="Arial Narrow" pitchFamily="34" charset="0"/>
                <a:sym typeface="Wingdings 2" pitchFamily="18" charset="2"/>
              </a:rPr>
              <a:t>Avez-vous des enfants ?</a:t>
            </a:r>
            <a:endParaRPr lang="fr-FR" altLang="fr-FR" sz="1400" b="1" dirty="0">
              <a:latin typeface="Arial Narrow" pitchFamily="34" charset="0"/>
              <a:sym typeface="Wingdings 2" pitchFamily="18" charset="2"/>
            </a:endParaRPr>
          </a:p>
          <a:p>
            <a:r>
              <a:rPr lang="fr-FR" altLang="fr-FR" b="1" dirty="0">
                <a:sym typeface="Wingdings 2" pitchFamily="18" charset="2"/>
              </a:rPr>
              <a:t> </a:t>
            </a:r>
            <a:endParaRPr lang="fr-FR" altLang="fr-FR" dirty="0">
              <a:sym typeface="Wingdings 2" pitchFamily="18" charset="2"/>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C2396069-7ADB-4753-ACB9-7748A579D6D6}" type="slidenum">
              <a:rPr lang="fr-FR"/>
              <a:pPr/>
              <a:t>90</a:t>
            </a:fld>
            <a:endParaRPr lang="fr-FR"/>
          </a:p>
        </p:txBody>
      </p:sp>
      <p:sp>
        <p:nvSpPr>
          <p:cNvPr id="105474"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LES RELATIONS AVEC LE TOURISME</a:t>
            </a:r>
            <a:endParaRPr lang="fr-FR" dirty="0">
              <a:solidFill>
                <a:schemeClr val="tx2"/>
              </a:solidFill>
              <a:latin typeface="Arial Narrow" pitchFamily="34" charset="0"/>
            </a:endParaRPr>
          </a:p>
        </p:txBody>
      </p:sp>
      <p:sp>
        <p:nvSpPr>
          <p:cNvPr id="105475" name="Text Box 3"/>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Vous vous considérez comme un ambassadeur de votre région</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105478" name="Object 6"/>
          <p:cNvGraphicFramePr>
            <a:graphicFrameLocks noChangeAspect="1"/>
          </p:cNvGraphicFramePr>
          <p:nvPr/>
        </p:nvGraphicFramePr>
        <p:xfrm>
          <a:off x="0" y="1295400"/>
          <a:ext cx="5202238" cy="1447800"/>
        </p:xfrm>
        <a:graphic>
          <a:graphicData uri="http://schemas.openxmlformats.org/presentationml/2006/ole">
            <p:oleObj spid="_x0000_s105478" name="Feuille de calcul" r:id="rId3" imgW="6142680" imgH="1710000" progId="Excel.Sheet.8">
              <p:embed/>
            </p:oleObj>
          </a:graphicData>
        </a:graphic>
      </p:graphicFrame>
      <p:graphicFrame>
        <p:nvGraphicFramePr>
          <p:cNvPr id="105479" name="Object 7"/>
          <p:cNvGraphicFramePr>
            <a:graphicFrameLocks noChangeAspect="1"/>
          </p:cNvGraphicFramePr>
          <p:nvPr/>
        </p:nvGraphicFramePr>
        <p:xfrm>
          <a:off x="0" y="2895600"/>
          <a:ext cx="5257800" cy="3276600"/>
        </p:xfrm>
        <a:graphic>
          <a:graphicData uri="http://schemas.openxmlformats.org/presentationml/2006/ole">
            <p:oleObj spid="_x0000_s105479" name="Feuille de calcul" r:id="rId4" imgW="4667402" imgH="2533802" progId="Excel.Sheet.8">
              <p:embed/>
            </p:oleObj>
          </a:graphicData>
        </a:graphic>
      </p:graphicFrame>
      <p:sp>
        <p:nvSpPr>
          <p:cNvPr id="105480" name="Text Box 8"/>
          <p:cNvSpPr txBox="1">
            <a:spLocks noChangeArrowheads="1"/>
          </p:cNvSpPr>
          <p:nvPr/>
        </p:nvSpPr>
        <p:spPr bwMode="auto">
          <a:xfrm>
            <a:off x="5292725" y="1412875"/>
            <a:ext cx="3527425" cy="447357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42% des habitants sont d’accord pour dire qu’ils se considèrent eux-mêmes comme des ambassadeurs de leur région. Cette part est plus grande dans la Somme (46%) et plus faible dans l’Aisne (38%). Les tris croisés indiquent que les hommes sont plus nombreux à se considérer comme ambassadeur de leur région.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8721D8E1-AFF8-4090-A6A1-102646057BD7}" type="slidenum">
              <a:rPr lang="fr-FR"/>
              <a:pPr/>
              <a:t>91</a:t>
            </a:fld>
            <a:endParaRPr lang="fr-FR"/>
          </a:p>
        </p:txBody>
      </p:sp>
      <p:sp>
        <p:nvSpPr>
          <p:cNvPr id="106498"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LES RELATIONS AVEC LE TOURISME</a:t>
            </a:r>
            <a:endParaRPr lang="fr-FR" dirty="0">
              <a:solidFill>
                <a:schemeClr val="tx2"/>
              </a:solidFill>
              <a:latin typeface="Arial Narrow" pitchFamily="34" charset="0"/>
            </a:endParaRPr>
          </a:p>
        </p:txBody>
      </p:sp>
      <p:sp>
        <p:nvSpPr>
          <p:cNvPr id="106499" name="Text Box 3"/>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Vous connaissez bien l ’offre touristique de votre région</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106502" name="Object 6"/>
          <p:cNvGraphicFramePr>
            <a:graphicFrameLocks noChangeAspect="1"/>
          </p:cNvGraphicFramePr>
          <p:nvPr/>
        </p:nvGraphicFramePr>
        <p:xfrm>
          <a:off x="0" y="1371600"/>
          <a:ext cx="5202238" cy="1447800"/>
        </p:xfrm>
        <a:graphic>
          <a:graphicData uri="http://schemas.openxmlformats.org/presentationml/2006/ole">
            <p:oleObj spid="_x0000_s106502" name="Feuille de calcul" r:id="rId3" imgW="6142680" imgH="1710000" progId="Excel.Sheet.8">
              <p:embed/>
            </p:oleObj>
          </a:graphicData>
        </a:graphic>
      </p:graphicFrame>
      <p:graphicFrame>
        <p:nvGraphicFramePr>
          <p:cNvPr id="106503" name="Object 7"/>
          <p:cNvGraphicFramePr>
            <a:graphicFrameLocks noChangeAspect="1"/>
          </p:cNvGraphicFramePr>
          <p:nvPr/>
        </p:nvGraphicFramePr>
        <p:xfrm>
          <a:off x="0" y="3048000"/>
          <a:ext cx="5257800" cy="3124200"/>
        </p:xfrm>
        <a:graphic>
          <a:graphicData uri="http://schemas.openxmlformats.org/presentationml/2006/ole">
            <p:oleObj spid="_x0000_s106503" name="Feuille de calcul" r:id="rId4" imgW="4667402" imgH="2533802" progId="Excel.Sheet.8">
              <p:embed/>
            </p:oleObj>
          </a:graphicData>
        </a:graphic>
      </p:graphicFrame>
      <p:sp>
        <p:nvSpPr>
          <p:cNvPr id="106504" name="Text Box 8"/>
          <p:cNvSpPr txBox="1">
            <a:spLocks noChangeArrowheads="1"/>
          </p:cNvSpPr>
          <p:nvPr/>
        </p:nvSpPr>
        <p:spPr bwMode="auto">
          <a:xfrm>
            <a:off x="5292725" y="1412875"/>
            <a:ext cx="3527425" cy="3013075"/>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La moitié des habitants déclare bien connaître l’offre touristique picarde. </a:t>
            </a:r>
          </a:p>
          <a:p>
            <a:pPr>
              <a:spcBef>
                <a:spcPct val="50000"/>
              </a:spcBef>
            </a:pPr>
            <a:endParaRPr lang="fr-FR">
              <a:latin typeface="Arial Narrow" pitchFamily="34" charset="0"/>
            </a:endParaRPr>
          </a:p>
          <a:p>
            <a:pPr>
              <a:spcBef>
                <a:spcPct val="50000"/>
              </a:spcBef>
            </a:pPr>
            <a:r>
              <a:rPr lang="fr-FR">
                <a:latin typeface="Arial Narrow" pitchFamily="34" charset="0"/>
              </a:rPr>
              <a:t>Les 15-29 ans se démarquent nettement par leur méconnaissance du territoire.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26B306F0-8CEA-418F-B57D-8B64ED87EEF3}" type="slidenum">
              <a:rPr lang="fr-FR"/>
              <a:pPr/>
              <a:t>92</a:t>
            </a:fld>
            <a:endParaRPr lang="fr-FR"/>
          </a:p>
        </p:txBody>
      </p:sp>
      <p:sp>
        <p:nvSpPr>
          <p:cNvPr id="107522"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LES RELATIONS AVEC LE TOURISME</a:t>
            </a:r>
            <a:endParaRPr lang="fr-FR" dirty="0">
              <a:solidFill>
                <a:schemeClr val="tx2"/>
              </a:solidFill>
              <a:latin typeface="Arial Narrow" pitchFamily="34" charset="0"/>
            </a:endParaRPr>
          </a:p>
        </p:txBody>
      </p:sp>
      <p:sp>
        <p:nvSpPr>
          <p:cNvPr id="107523" name="Text Box 3"/>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Vous pensez que les atouts touristiques de votre région sont nombreux</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107526" name="Object 6"/>
          <p:cNvGraphicFramePr>
            <a:graphicFrameLocks noChangeAspect="1"/>
          </p:cNvGraphicFramePr>
          <p:nvPr/>
        </p:nvGraphicFramePr>
        <p:xfrm>
          <a:off x="0" y="1447800"/>
          <a:ext cx="5202238" cy="1447800"/>
        </p:xfrm>
        <a:graphic>
          <a:graphicData uri="http://schemas.openxmlformats.org/presentationml/2006/ole">
            <p:oleObj spid="_x0000_s107526" name="Feuille de calcul" r:id="rId3" imgW="6142680" imgH="1710000" progId="Excel.Sheet.8">
              <p:embed/>
            </p:oleObj>
          </a:graphicData>
        </a:graphic>
      </p:graphicFrame>
      <p:graphicFrame>
        <p:nvGraphicFramePr>
          <p:cNvPr id="107527" name="Object 7"/>
          <p:cNvGraphicFramePr>
            <a:graphicFrameLocks noChangeAspect="1"/>
          </p:cNvGraphicFramePr>
          <p:nvPr/>
        </p:nvGraphicFramePr>
        <p:xfrm>
          <a:off x="0" y="3048000"/>
          <a:ext cx="5257800" cy="3200400"/>
        </p:xfrm>
        <a:graphic>
          <a:graphicData uri="http://schemas.openxmlformats.org/presentationml/2006/ole">
            <p:oleObj spid="_x0000_s107527" name="Feuille de calcul" r:id="rId4" imgW="4667402" imgH="2533802" progId="Excel.Sheet.8">
              <p:embed/>
            </p:oleObj>
          </a:graphicData>
        </a:graphic>
      </p:graphicFrame>
      <p:sp>
        <p:nvSpPr>
          <p:cNvPr id="107528" name="Text Box 8"/>
          <p:cNvSpPr txBox="1">
            <a:spLocks noChangeArrowheads="1"/>
          </p:cNvSpPr>
          <p:nvPr/>
        </p:nvSpPr>
        <p:spPr bwMode="auto">
          <a:xfrm>
            <a:off x="5292725" y="1412875"/>
            <a:ext cx="3527425" cy="118745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78% des habitants sont certains de la multiplicité des atouts touristiques picards.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2"/>
          <p:cNvSpPr>
            <a:spLocks noGrp="1"/>
          </p:cNvSpPr>
          <p:nvPr>
            <p:ph type="ftr" sz="quarter" idx="11"/>
          </p:nvPr>
        </p:nvSpPr>
        <p:spPr/>
        <p:txBody>
          <a:bodyPr/>
          <a:lstStyle/>
          <a:p>
            <a:r>
              <a:rPr lang="fr-FR"/>
              <a:t>Enquête habitants Picardie octobre 2007 - CoManaging - </a:t>
            </a:r>
          </a:p>
        </p:txBody>
      </p:sp>
      <p:sp>
        <p:nvSpPr>
          <p:cNvPr id="6" name="Espace réservé du numéro de diapositive 3"/>
          <p:cNvSpPr>
            <a:spLocks noGrp="1"/>
          </p:cNvSpPr>
          <p:nvPr>
            <p:ph type="sldNum" sz="quarter" idx="12"/>
          </p:nvPr>
        </p:nvSpPr>
        <p:spPr/>
        <p:txBody>
          <a:bodyPr/>
          <a:lstStyle/>
          <a:p>
            <a:fld id="{13B1CEC3-2C23-44F0-8C72-1997E86CAE46}" type="slidenum">
              <a:rPr lang="fr-FR"/>
              <a:pPr/>
              <a:t>93</a:t>
            </a:fld>
            <a:endParaRPr lang="fr-FR"/>
          </a:p>
        </p:txBody>
      </p:sp>
      <p:sp>
        <p:nvSpPr>
          <p:cNvPr id="109570"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LES RELATIONS AVEC LE TOURISME</a:t>
            </a:r>
            <a:endParaRPr lang="fr-FR" dirty="0">
              <a:solidFill>
                <a:schemeClr val="tx2"/>
              </a:solidFill>
              <a:latin typeface="Arial Narrow" pitchFamily="34" charset="0"/>
            </a:endParaRPr>
          </a:p>
        </p:txBody>
      </p:sp>
      <p:sp>
        <p:nvSpPr>
          <p:cNvPr id="109571" name="Text Box 3"/>
          <p:cNvSpPr txBox="1">
            <a:spLocks noChangeArrowheads="1"/>
          </p:cNvSpPr>
          <p:nvPr/>
        </p:nvSpPr>
        <p:spPr bwMode="auto">
          <a:xfrm>
            <a:off x="228600" y="5715016"/>
            <a:ext cx="8915400" cy="336550"/>
          </a:xfrm>
          <a:prstGeom prst="rect">
            <a:avLst/>
          </a:prstGeom>
          <a:noFill/>
          <a:ln w="9525">
            <a:noFill/>
            <a:miter lim="800000"/>
            <a:headEnd/>
            <a:tailEnd/>
          </a:ln>
          <a:effectLst/>
        </p:spPr>
        <p:txBody>
          <a:bodyPr>
            <a:spAutoFit/>
          </a:bodyPr>
          <a:lstStyle/>
          <a:p>
            <a:pPr>
              <a:spcBef>
                <a:spcPct val="50000"/>
              </a:spcBef>
            </a:pPr>
            <a:r>
              <a:rPr lang="fr-FR" sz="1600" dirty="0">
                <a:latin typeface="Arial Narrow" pitchFamily="34" charset="0"/>
              </a:rPr>
              <a:t>Synthèse « relations avec le tourisme » : totaux « d ’accord » à l ’échelle de la région.</a:t>
            </a:r>
          </a:p>
        </p:txBody>
      </p:sp>
      <p:graphicFrame>
        <p:nvGraphicFramePr>
          <p:cNvPr id="109572" name="Object 4"/>
          <p:cNvGraphicFramePr>
            <a:graphicFrameLocks noChangeAspect="1"/>
          </p:cNvGraphicFramePr>
          <p:nvPr/>
        </p:nvGraphicFramePr>
        <p:xfrm>
          <a:off x="304800" y="609600"/>
          <a:ext cx="8229600" cy="5160963"/>
        </p:xfrm>
        <a:graphic>
          <a:graphicData uri="http://schemas.openxmlformats.org/presentationml/2006/ole">
            <p:oleObj spid="_x0000_s109572" name="Worksheet" r:id="rId3" imgW="5372066" imgH="3810030" progId="Excel.Sheet.8">
              <p:embed/>
            </p:oleObj>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2"/>
          <p:cNvSpPr>
            <a:spLocks noGrp="1"/>
          </p:cNvSpPr>
          <p:nvPr>
            <p:ph type="ftr" sz="quarter" idx="11"/>
          </p:nvPr>
        </p:nvSpPr>
        <p:spPr/>
        <p:txBody>
          <a:bodyPr/>
          <a:lstStyle/>
          <a:p>
            <a:r>
              <a:rPr lang="fr-FR"/>
              <a:t>Enquête habitants Picardie octobre 2007 - CoManaging - </a:t>
            </a:r>
          </a:p>
        </p:txBody>
      </p:sp>
      <p:sp>
        <p:nvSpPr>
          <p:cNvPr id="6" name="Espace réservé du numéro de diapositive 3"/>
          <p:cNvSpPr>
            <a:spLocks noGrp="1"/>
          </p:cNvSpPr>
          <p:nvPr>
            <p:ph type="sldNum" sz="quarter" idx="12"/>
          </p:nvPr>
        </p:nvSpPr>
        <p:spPr/>
        <p:txBody>
          <a:bodyPr/>
          <a:lstStyle/>
          <a:p>
            <a:fld id="{11E350D8-86B6-4132-8003-FA5968836804}" type="slidenum">
              <a:rPr lang="fr-FR"/>
              <a:pPr/>
              <a:t>94</a:t>
            </a:fld>
            <a:endParaRPr lang="fr-FR"/>
          </a:p>
        </p:txBody>
      </p:sp>
      <p:pic>
        <p:nvPicPr>
          <p:cNvPr id="141545" name="Picture 233"/>
          <p:cNvPicPr>
            <a:picLocks noChangeAspect="1" noChangeArrowheads="1"/>
          </p:cNvPicPr>
          <p:nvPr/>
        </p:nvPicPr>
        <p:blipFill>
          <a:blip r:embed="rId2"/>
          <a:srcRect/>
          <a:stretch>
            <a:fillRect/>
          </a:stretch>
        </p:blipFill>
        <p:spPr bwMode="auto">
          <a:xfrm>
            <a:off x="214282" y="1773238"/>
            <a:ext cx="8929718" cy="2227262"/>
          </a:xfrm>
          <a:prstGeom prst="rect">
            <a:avLst/>
          </a:prstGeom>
          <a:noFill/>
          <a:ln w="9525">
            <a:noFill/>
            <a:miter lim="800000"/>
            <a:headEnd/>
            <a:tailEnd/>
          </a:ln>
          <a:effectLst/>
        </p:spPr>
      </p:pic>
      <p:sp>
        <p:nvSpPr>
          <p:cNvPr id="141546" name="Rectangle 234"/>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LES SOURCES D ’INFORMATION SUR LE TOURISME</a:t>
            </a:r>
            <a:endParaRPr lang="fr-FR" dirty="0">
              <a:solidFill>
                <a:schemeClr val="tx2"/>
              </a:solidFill>
              <a:latin typeface="Arial Narrow" pitchFamily="34" charset="0"/>
            </a:endParaRPr>
          </a:p>
        </p:txBody>
      </p:sp>
      <p:sp>
        <p:nvSpPr>
          <p:cNvPr id="141547" name="Rectangle 235"/>
          <p:cNvSpPr>
            <a:spLocks noChangeArrowheads="1"/>
          </p:cNvSpPr>
          <p:nvPr/>
        </p:nvSpPr>
        <p:spPr bwMode="auto">
          <a:xfrm>
            <a:off x="214282" y="1285860"/>
            <a:ext cx="8534400" cy="457200"/>
          </a:xfrm>
          <a:prstGeom prst="rect">
            <a:avLst/>
          </a:prstGeom>
          <a:noFill/>
          <a:ln w="9525">
            <a:noFill/>
            <a:miter lim="800000"/>
            <a:headEnd/>
            <a:tailEnd/>
          </a:ln>
          <a:effectLst/>
        </p:spPr>
        <p:txBody>
          <a:bodyPr anchor="ctr"/>
          <a:lstStyle/>
          <a:p>
            <a:r>
              <a:rPr lang="fr-FR" sz="2000" dirty="0">
                <a:solidFill>
                  <a:schemeClr val="tx2"/>
                </a:solidFill>
                <a:latin typeface="Arial Narrow" pitchFamily="34" charset="0"/>
              </a:rPr>
              <a:t>Résultats : échantillon total régional </a:t>
            </a:r>
            <a:endParaRPr lang="fr-FR" dirty="0">
              <a:solidFill>
                <a:schemeClr val="tx2"/>
              </a:solidFill>
              <a:latin typeface="Arial Narrow"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2"/>
          <p:cNvSpPr>
            <a:spLocks noGrp="1"/>
          </p:cNvSpPr>
          <p:nvPr>
            <p:ph type="ftr" sz="quarter" idx="11"/>
          </p:nvPr>
        </p:nvSpPr>
        <p:spPr/>
        <p:txBody>
          <a:bodyPr/>
          <a:lstStyle/>
          <a:p>
            <a:r>
              <a:rPr lang="fr-FR"/>
              <a:t>Enquête habitants Picardie octobre 2007 - CoManaging - </a:t>
            </a:r>
          </a:p>
        </p:txBody>
      </p:sp>
      <p:sp>
        <p:nvSpPr>
          <p:cNvPr id="6" name="Espace réservé du numéro de diapositive 3"/>
          <p:cNvSpPr>
            <a:spLocks noGrp="1"/>
          </p:cNvSpPr>
          <p:nvPr>
            <p:ph type="sldNum" sz="quarter" idx="12"/>
          </p:nvPr>
        </p:nvSpPr>
        <p:spPr/>
        <p:txBody>
          <a:bodyPr/>
          <a:lstStyle/>
          <a:p>
            <a:fld id="{7340488E-2FFA-4DB7-80BA-82E7A98AC96A}" type="slidenum">
              <a:rPr lang="fr-FR"/>
              <a:pPr/>
              <a:t>95</a:t>
            </a:fld>
            <a:endParaRPr lang="fr-FR"/>
          </a:p>
        </p:txBody>
      </p:sp>
      <p:graphicFrame>
        <p:nvGraphicFramePr>
          <p:cNvPr id="123908" name="Object 4"/>
          <p:cNvGraphicFramePr>
            <a:graphicFrameLocks noChangeAspect="1"/>
          </p:cNvGraphicFramePr>
          <p:nvPr/>
        </p:nvGraphicFramePr>
        <p:xfrm>
          <a:off x="295275" y="-45337"/>
          <a:ext cx="8917998" cy="5836537"/>
        </p:xfrm>
        <a:graphic>
          <a:graphicData uri="http://schemas.openxmlformats.org/presentationml/2006/ole">
            <p:oleObj spid="_x0000_s123908" name="Worksheet" r:id="rId3" imgW="8896367" imgH="6038824" progId="Excel.Sheet.8">
              <p:embed/>
            </p:oleObj>
          </a:graphicData>
        </a:graphic>
      </p:graphicFrame>
      <p:sp>
        <p:nvSpPr>
          <p:cNvPr id="123906" name="Rectangle 2"/>
          <p:cNvSpPr>
            <a:spLocks noChangeArrowheads="1"/>
          </p:cNvSpPr>
          <p:nvPr/>
        </p:nvSpPr>
        <p:spPr bwMode="auto">
          <a:xfrm>
            <a:off x="228600" y="152400"/>
            <a:ext cx="8534400"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LES SOURCES D ’INFORMATION SUR LE TOURISME</a:t>
            </a:r>
            <a:endParaRPr lang="fr-FR" dirty="0">
              <a:solidFill>
                <a:schemeClr val="tx2"/>
              </a:solidFill>
              <a:latin typeface="Arial Narrow" pitchFamily="34" charset="0"/>
            </a:endParaRPr>
          </a:p>
        </p:txBody>
      </p:sp>
      <p:sp>
        <p:nvSpPr>
          <p:cNvPr id="123909" name="Text Box 5"/>
          <p:cNvSpPr txBox="1">
            <a:spLocks noChangeArrowheads="1"/>
          </p:cNvSpPr>
          <p:nvPr/>
        </p:nvSpPr>
        <p:spPr bwMode="auto">
          <a:xfrm>
            <a:off x="0" y="4500570"/>
            <a:ext cx="8964613" cy="1311275"/>
          </a:xfrm>
          <a:prstGeom prst="rect">
            <a:avLst/>
          </a:prstGeom>
          <a:noFill/>
          <a:ln w="9525">
            <a:noFill/>
            <a:miter lim="800000"/>
            <a:headEnd/>
            <a:tailEnd/>
          </a:ln>
          <a:effectLst/>
        </p:spPr>
        <p:txBody>
          <a:bodyPr>
            <a:spAutoFit/>
          </a:bodyPr>
          <a:lstStyle/>
          <a:p>
            <a:pPr>
              <a:spcBef>
                <a:spcPct val="50000"/>
              </a:spcBef>
            </a:pPr>
            <a:r>
              <a:rPr lang="fr-FR" sz="2000" b="1" dirty="0">
                <a:latin typeface="Arial Narrow" pitchFamily="34" charset="0"/>
              </a:rPr>
              <a:t>Les sources d’information sur le tourisme principalement utilisées sont la presse locale et les avis de l’entourage.</a:t>
            </a:r>
            <a:r>
              <a:rPr lang="fr-FR" sz="2000" dirty="0">
                <a:latin typeface="Arial Narrow" pitchFamily="34" charset="0"/>
              </a:rPr>
              <a:t> La télévision régionale et les guides jouent également une place centrale. En revanche, les professionnels du tourisme semblent être des sources d’information nettement secondaires. Les 15-29 ans ont un usage bien plus important d’Internet.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2"/>
          <p:cNvSpPr>
            <a:spLocks noGrp="1"/>
          </p:cNvSpPr>
          <p:nvPr>
            <p:ph type="ftr" sz="quarter" idx="11"/>
          </p:nvPr>
        </p:nvSpPr>
        <p:spPr/>
        <p:txBody>
          <a:bodyPr/>
          <a:lstStyle/>
          <a:p>
            <a:r>
              <a:rPr lang="fr-FR"/>
              <a:t>Enquête habitants Picardie octobre 2007 - CoManaging - </a:t>
            </a:r>
          </a:p>
        </p:txBody>
      </p:sp>
      <p:sp>
        <p:nvSpPr>
          <p:cNvPr id="6" name="Espace réservé du numéro de diapositive 3"/>
          <p:cNvSpPr>
            <a:spLocks noGrp="1"/>
          </p:cNvSpPr>
          <p:nvPr>
            <p:ph type="sldNum" sz="quarter" idx="12"/>
          </p:nvPr>
        </p:nvSpPr>
        <p:spPr/>
        <p:txBody>
          <a:bodyPr/>
          <a:lstStyle/>
          <a:p>
            <a:fld id="{2B8C1A90-AF50-41D3-800F-E5924BA0404B}" type="slidenum">
              <a:rPr lang="fr-FR"/>
              <a:pPr/>
              <a:t>96</a:t>
            </a:fld>
            <a:endParaRPr lang="fr-FR"/>
          </a:p>
        </p:txBody>
      </p:sp>
      <p:graphicFrame>
        <p:nvGraphicFramePr>
          <p:cNvPr id="124932" name="Object 4"/>
          <p:cNvGraphicFramePr>
            <a:graphicFrameLocks noChangeAspect="1"/>
          </p:cNvGraphicFramePr>
          <p:nvPr/>
        </p:nvGraphicFramePr>
        <p:xfrm>
          <a:off x="-1" y="-135822"/>
          <a:ext cx="9157856" cy="5774622"/>
        </p:xfrm>
        <a:graphic>
          <a:graphicData uri="http://schemas.openxmlformats.org/presentationml/2006/ole">
            <p:oleObj spid="_x0000_s124932" name="Worksheet" r:id="rId3" imgW="9791531" imgH="6438817" progId="Excel.Sheet.8">
              <p:embed/>
            </p:oleObj>
          </a:graphicData>
        </a:graphic>
      </p:graphicFrame>
      <p:sp>
        <p:nvSpPr>
          <p:cNvPr id="124930" name="Rectangle 2"/>
          <p:cNvSpPr>
            <a:spLocks noChangeArrowheads="1"/>
          </p:cNvSpPr>
          <p:nvPr/>
        </p:nvSpPr>
        <p:spPr bwMode="auto">
          <a:xfrm>
            <a:off x="228600" y="152400"/>
            <a:ext cx="5915036"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LES SOURCES D ’INFORMATION SUR LE TOURISME (INTERNET)</a:t>
            </a:r>
            <a:endParaRPr lang="fr-FR" dirty="0">
              <a:solidFill>
                <a:schemeClr val="tx2"/>
              </a:solidFill>
              <a:latin typeface="Arial Narrow" pitchFamily="34" charset="0"/>
            </a:endParaRPr>
          </a:p>
        </p:txBody>
      </p:sp>
      <p:sp>
        <p:nvSpPr>
          <p:cNvPr id="124933" name="Text Box 5"/>
          <p:cNvSpPr txBox="1">
            <a:spLocks noChangeArrowheads="1"/>
          </p:cNvSpPr>
          <p:nvPr/>
        </p:nvSpPr>
        <p:spPr bwMode="auto">
          <a:xfrm>
            <a:off x="0" y="4429132"/>
            <a:ext cx="8964613" cy="1311275"/>
          </a:xfrm>
          <a:prstGeom prst="rect">
            <a:avLst/>
          </a:prstGeom>
          <a:noFill/>
          <a:ln w="9525">
            <a:noFill/>
            <a:miter lim="800000"/>
            <a:headEnd/>
            <a:tailEnd/>
          </a:ln>
          <a:effectLst/>
        </p:spPr>
        <p:txBody>
          <a:bodyPr>
            <a:spAutoFit/>
          </a:bodyPr>
          <a:lstStyle/>
          <a:p>
            <a:pPr>
              <a:spcBef>
                <a:spcPct val="50000"/>
              </a:spcBef>
            </a:pPr>
            <a:r>
              <a:rPr lang="fr-FR" sz="2000" b="1" dirty="0">
                <a:latin typeface="Arial Narrow" pitchFamily="34" charset="0"/>
              </a:rPr>
              <a:t>Le recours à Internet en tant que source d’information est faible.</a:t>
            </a:r>
            <a:r>
              <a:rPr lang="fr-FR" sz="2000" dirty="0">
                <a:latin typeface="Arial Narrow" pitchFamily="34" charset="0"/>
              </a:rPr>
              <a:t> Les sites des différents CDT sont méconnus de la grande majorité des habitants. Les sites les plus visités demeurent les sites touristiques des villes même si 77% des répondants ne les consultent nullement. Le site « </a:t>
            </a:r>
            <a:r>
              <a:rPr lang="fr-FR" sz="2000" dirty="0" err="1">
                <a:latin typeface="Arial Narrow" pitchFamily="34" charset="0"/>
              </a:rPr>
              <a:t>oisetourisme</a:t>
            </a:r>
            <a:r>
              <a:rPr lang="fr-FR" sz="2000" dirty="0">
                <a:latin typeface="Arial Narrow" pitchFamily="34" charset="0"/>
              </a:rPr>
              <a:t> » est proportionnellement mieux connu des 15-29 ans.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2"/>
          <p:cNvSpPr>
            <a:spLocks noGrp="1"/>
          </p:cNvSpPr>
          <p:nvPr>
            <p:ph type="ftr" sz="quarter" idx="11"/>
          </p:nvPr>
        </p:nvSpPr>
        <p:spPr/>
        <p:txBody>
          <a:bodyPr/>
          <a:lstStyle/>
          <a:p>
            <a:r>
              <a:rPr lang="fr-FR"/>
              <a:t>Enquête habitants Picardie octobre 2007 - CoManaging - </a:t>
            </a:r>
          </a:p>
        </p:txBody>
      </p:sp>
      <p:sp>
        <p:nvSpPr>
          <p:cNvPr id="6" name="Espace réservé du numéro de diapositive 3"/>
          <p:cNvSpPr>
            <a:spLocks noGrp="1"/>
          </p:cNvSpPr>
          <p:nvPr>
            <p:ph type="sldNum" sz="quarter" idx="12"/>
          </p:nvPr>
        </p:nvSpPr>
        <p:spPr/>
        <p:txBody>
          <a:bodyPr/>
          <a:lstStyle/>
          <a:p>
            <a:fld id="{488A8B3F-7534-4858-860D-EB05669394D5}" type="slidenum">
              <a:rPr lang="fr-FR"/>
              <a:pPr/>
              <a:t>97</a:t>
            </a:fld>
            <a:endParaRPr lang="fr-FR"/>
          </a:p>
        </p:txBody>
      </p:sp>
      <p:sp>
        <p:nvSpPr>
          <p:cNvPr id="133124" name="Rectangle 4"/>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LES SOURCES D ’INFORMATION SUR LE TOURISME (INTERNET)</a:t>
            </a:r>
            <a:endParaRPr lang="fr-FR" dirty="0">
              <a:solidFill>
                <a:schemeClr val="tx2"/>
              </a:solidFill>
              <a:latin typeface="Arial Narrow" pitchFamily="34" charset="0"/>
            </a:endParaRPr>
          </a:p>
        </p:txBody>
      </p:sp>
      <p:sp>
        <p:nvSpPr>
          <p:cNvPr id="133125" name="Text Box 5"/>
          <p:cNvSpPr txBox="1">
            <a:spLocks noChangeArrowheads="1"/>
          </p:cNvSpPr>
          <p:nvPr/>
        </p:nvSpPr>
        <p:spPr bwMode="auto">
          <a:xfrm>
            <a:off x="179388" y="765175"/>
            <a:ext cx="8964612" cy="396875"/>
          </a:xfrm>
          <a:prstGeom prst="rect">
            <a:avLst/>
          </a:prstGeom>
          <a:noFill/>
          <a:ln w="9525">
            <a:noFill/>
            <a:miter lim="800000"/>
            <a:headEnd/>
            <a:tailEnd/>
          </a:ln>
          <a:effectLst/>
        </p:spPr>
        <p:txBody>
          <a:bodyPr>
            <a:spAutoFit/>
          </a:bodyPr>
          <a:lstStyle/>
          <a:p>
            <a:pPr>
              <a:spcBef>
                <a:spcPct val="50000"/>
              </a:spcBef>
            </a:pPr>
            <a:r>
              <a:rPr lang="fr-FR" sz="2000" b="1">
                <a:latin typeface="Arial Narrow" pitchFamily="34" charset="0"/>
              </a:rPr>
              <a:t>Les autres sites consultés : </a:t>
            </a:r>
            <a:endParaRPr lang="fr-FR" sz="2000">
              <a:latin typeface="Arial Narrow" pitchFamily="34" charset="0"/>
            </a:endParaRPr>
          </a:p>
        </p:txBody>
      </p:sp>
      <p:pic>
        <p:nvPicPr>
          <p:cNvPr id="133712" name="Picture 592"/>
          <p:cNvPicPr>
            <a:picLocks noChangeAspect="1" noChangeArrowheads="1"/>
          </p:cNvPicPr>
          <p:nvPr/>
        </p:nvPicPr>
        <p:blipFill>
          <a:blip r:embed="rId2"/>
          <a:srcRect/>
          <a:stretch>
            <a:fillRect/>
          </a:stretch>
        </p:blipFill>
        <p:spPr bwMode="auto">
          <a:xfrm>
            <a:off x="0" y="1773238"/>
            <a:ext cx="9144000" cy="2376487"/>
          </a:xfrm>
          <a:prstGeom prst="rect">
            <a:avLst/>
          </a:prstGeom>
          <a:noFill/>
          <a:ln w="9525">
            <a:noFill/>
            <a:miter lim="800000"/>
            <a:headEnd/>
            <a:tailEnd/>
          </a:ln>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BBA34663-16F2-47F1-8A20-CDA55454DD95}" type="slidenum">
              <a:rPr lang="fr-FR"/>
              <a:pPr/>
              <a:t>98</a:t>
            </a:fld>
            <a:endParaRPr lang="fr-FR"/>
          </a:p>
        </p:txBody>
      </p:sp>
      <p:sp>
        <p:nvSpPr>
          <p:cNvPr id="110594"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ATTENTES EN MATIÈRE DE TOURISME</a:t>
            </a:r>
            <a:endParaRPr lang="fr-FR" dirty="0">
              <a:solidFill>
                <a:schemeClr val="tx2"/>
              </a:solidFill>
              <a:latin typeface="Arial Narrow" pitchFamily="34" charset="0"/>
            </a:endParaRPr>
          </a:p>
        </p:txBody>
      </p:sp>
      <p:sp>
        <p:nvSpPr>
          <p:cNvPr id="110595" name="Text Box 3"/>
          <p:cNvSpPr txBox="1">
            <a:spLocks noChangeArrowheads="1"/>
          </p:cNvSpPr>
          <p:nvPr/>
        </p:nvSpPr>
        <p:spPr bwMode="auto">
          <a:xfrm>
            <a:off x="0" y="685800"/>
            <a:ext cx="8763000" cy="2465388"/>
          </a:xfrm>
          <a:prstGeom prst="rect">
            <a:avLst/>
          </a:prstGeom>
          <a:noFill/>
          <a:ln w="9525">
            <a:noFill/>
            <a:miter lim="800000"/>
            <a:headEnd/>
            <a:tailEnd/>
          </a:ln>
          <a:effectLst/>
        </p:spPr>
        <p:txBody>
          <a:bodyPr>
            <a:spAutoFit/>
          </a:bodyPr>
          <a:lstStyle/>
          <a:p>
            <a:r>
              <a:rPr lang="fr-FR" altLang="fr-FR">
                <a:latin typeface="Arial Narrow" pitchFamily="34" charset="0"/>
              </a:rPr>
              <a:t>Transmettre davantage d ’informations aux habitants sur les offres touristiques</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110596" name="Object 4"/>
          <p:cNvGraphicFramePr>
            <a:graphicFrameLocks noChangeAspect="1"/>
          </p:cNvGraphicFramePr>
          <p:nvPr/>
        </p:nvGraphicFramePr>
        <p:xfrm>
          <a:off x="0" y="1600200"/>
          <a:ext cx="5202238" cy="1447800"/>
        </p:xfrm>
        <a:graphic>
          <a:graphicData uri="http://schemas.openxmlformats.org/presentationml/2006/ole">
            <p:oleObj spid="_x0000_s110596" name="Feuille de calcul" r:id="rId3" imgW="6142680" imgH="1710000" progId="Excel.Sheet.8">
              <p:embed/>
            </p:oleObj>
          </a:graphicData>
        </a:graphic>
      </p:graphicFrame>
      <p:graphicFrame>
        <p:nvGraphicFramePr>
          <p:cNvPr id="110597" name="Object 5"/>
          <p:cNvGraphicFramePr>
            <a:graphicFrameLocks noChangeAspect="1"/>
          </p:cNvGraphicFramePr>
          <p:nvPr/>
        </p:nvGraphicFramePr>
        <p:xfrm>
          <a:off x="0" y="3124200"/>
          <a:ext cx="5257800" cy="3048000"/>
        </p:xfrm>
        <a:graphic>
          <a:graphicData uri="http://schemas.openxmlformats.org/presentationml/2006/ole">
            <p:oleObj spid="_x0000_s110597" name="Feuille de calcul" r:id="rId4" imgW="4667402" imgH="2533802" progId="Excel.Sheet.8">
              <p:embed/>
            </p:oleObj>
          </a:graphicData>
        </a:graphic>
      </p:graphicFrame>
      <p:sp>
        <p:nvSpPr>
          <p:cNvPr id="110598" name="Text Box 6"/>
          <p:cNvSpPr txBox="1">
            <a:spLocks noChangeArrowheads="1"/>
          </p:cNvSpPr>
          <p:nvPr/>
        </p:nvSpPr>
        <p:spPr bwMode="auto">
          <a:xfrm>
            <a:off x="5292725" y="1412875"/>
            <a:ext cx="3527425" cy="264795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Les habitants sont très demandeurs d’informations concernant les offres touristiques du territoire. 94% d’entre eux demandent à être mieux renseignés sur ce thème.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11"/>
          </p:nvPr>
        </p:nvSpPr>
        <p:spPr/>
        <p:txBody>
          <a:bodyPr/>
          <a:lstStyle/>
          <a:p>
            <a:r>
              <a:rPr lang="fr-FR"/>
              <a:t>Enquête habitants Picardie octobre 2007 - CoManaging - </a:t>
            </a:r>
          </a:p>
        </p:txBody>
      </p:sp>
      <p:sp>
        <p:nvSpPr>
          <p:cNvPr id="8" name="Espace réservé du numéro de diapositive 3"/>
          <p:cNvSpPr>
            <a:spLocks noGrp="1"/>
          </p:cNvSpPr>
          <p:nvPr>
            <p:ph type="sldNum" sz="quarter" idx="12"/>
          </p:nvPr>
        </p:nvSpPr>
        <p:spPr/>
        <p:txBody>
          <a:bodyPr/>
          <a:lstStyle/>
          <a:p>
            <a:fld id="{84136C54-E745-4A75-9BB0-FB69A6D0FAF3}" type="slidenum">
              <a:rPr lang="fr-FR"/>
              <a:pPr/>
              <a:t>99</a:t>
            </a:fld>
            <a:endParaRPr lang="fr-FR"/>
          </a:p>
        </p:txBody>
      </p:sp>
      <p:sp>
        <p:nvSpPr>
          <p:cNvPr id="111618" name="Rectangle 2"/>
          <p:cNvSpPr>
            <a:spLocks noChangeArrowheads="1"/>
          </p:cNvSpPr>
          <p:nvPr/>
        </p:nvSpPr>
        <p:spPr bwMode="auto">
          <a:xfrm>
            <a:off x="228600" y="152400"/>
            <a:ext cx="5986474" cy="457200"/>
          </a:xfrm>
          <a:prstGeom prst="rect">
            <a:avLst/>
          </a:prstGeom>
          <a:noFill/>
          <a:ln w="9525">
            <a:noFill/>
            <a:miter lim="800000"/>
            <a:headEnd/>
            <a:tailEnd/>
          </a:ln>
          <a:effectLst/>
        </p:spPr>
        <p:txBody>
          <a:bodyPr anchor="ctr"/>
          <a:lstStyle/>
          <a:p>
            <a:pPr algn="ctr"/>
            <a:r>
              <a:rPr lang="fr-FR" sz="2000" dirty="0" smtClean="0">
                <a:solidFill>
                  <a:schemeClr val="tx2"/>
                </a:solidFill>
                <a:latin typeface="Arial Narrow" pitchFamily="34" charset="0"/>
              </a:rPr>
              <a:t>ATTENTES EN MATIÈRE DE TOURISME</a:t>
            </a:r>
            <a:endParaRPr lang="fr-FR" dirty="0">
              <a:solidFill>
                <a:schemeClr val="tx2"/>
              </a:solidFill>
              <a:latin typeface="Arial Narrow" pitchFamily="34" charset="0"/>
            </a:endParaRPr>
          </a:p>
        </p:txBody>
      </p:sp>
      <p:sp>
        <p:nvSpPr>
          <p:cNvPr id="111619" name="Text Box 3"/>
          <p:cNvSpPr txBox="1">
            <a:spLocks noChangeArrowheads="1"/>
          </p:cNvSpPr>
          <p:nvPr/>
        </p:nvSpPr>
        <p:spPr bwMode="auto">
          <a:xfrm>
            <a:off x="0" y="685800"/>
            <a:ext cx="8763000" cy="2100263"/>
          </a:xfrm>
          <a:prstGeom prst="rect">
            <a:avLst/>
          </a:prstGeom>
          <a:noFill/>
          <a:ln w="9525">
            <a:noFill/>
            <a:miter lim="800000"/>
            <a:headEnd/>
            <a:tailEnd/>
          </a:ln>
          <a:effectLst/>
        </p:spPr>
        <p:txBody>
          <a:bodyPr>
            <a:spAutoFit/>
          </a:bodyPr>
          <a:lstStyle/>
          <a:p>
            <a:r>
              <a:rPr lang="fr-FR" altLang="fr-FR">
                <a:latin typeface="Arial Narrow" pitchFamily="34" charset="0"/>
              </a:rPr>
              <a:t>Faire connaître la Picardie</a:t>
            </a:r>
          </a:p>
          <a:p>
            <a:endParaRPr lang="fr-FR" altLang="fr-FR">
              <a:latin typeface="Arial Narrow" pitchFamily="34" charset="0"/>
            </a:endParaRPr>
          </a:p>
          <a:p>
            <a:endParaRPr lang="fr-FR" altLang="fr-FR">
              <a:latin typeface="Arial Narrow" pitchFamily="34" charset="0"/>
            </a:endParaRPr>
          </a:p>
          <a:p>
            <a:endParaRPr lang="fr-FR" altLang="fr-FR">
              <a:latin typeface="Arial Narrow" pitchFamily="34" charset="0"/>
            </a:endParaRPr>
          </a:p>
          <a:p>
            <a:pPr>
              <a:spcBef>
                <a:spcPct val="50000"/>
              </a:spcBef>
            </a:pPr>
            <a:endParaRPr lang="fr-FR">
              <a:latin typeface="Arial Narrow" pitchFamily="34" charset="0"/>
            </a:endParaRPr>
          </a:p>
        </p:txBody>
      </p:sp>
      <p:graphicFrame>
        <p:nvGraphicFramePr>
          <p:cNvPr id="111622" name="Object 6"/>
          <p:cNvGraphicFramePr>
            <a:graphicFrameLocks noChangeAspect="1"/>
          </p:cNvGraphicFramePr>
          <p:nvPr/>
        </p:nvGraphicFramePr>
        <p:xfrm>
          <a:off x="0" y="1295400"/>
          <a:ext cx="5202238" cy="1447800"/>
        </p:xfrm>
        <a:graphic>
          <a:graphicData uri="http://schemas.openxmlformats.org/presentationml/2006/ole">
            <p:oleObj spid="_x0000_s111622" name="Feuille de calcul" r:id="rId3" imgW="6142680" imgH="1710000" progId="Excel.Sheet.8">
              <p:embed/>
            </p:oleObj>
          </a:graphicData>
        </a:graphic>
      </p:graphicFrame>
      <p:graphicFrame>
        <p:nvGraphicFramePr>
          <p:cNvPr id="111623" name="Object 7"/>
          <p:cNvGraphicFramePr>
            <a:graphicFrameLocks noChangeAspect="1"/>
          </p:cNvGraphicFramePr>
          <p:nvPr/>
        </p:nvGraphicFramePr>
        <p:xfrm>
          <a:off x="0" y="2895600"/>
          <a:ext cx="5257800" cy="3124200"/>
        </p:xfrm>
        <a:graphic>
          <a:graphicData uri="http://schemas.openxmlformats.org/presentationml/2006/ole">
            <p:oleObj spid="_x0000_s111623" name="Feuille de calcul" r:id="rId4" imgW="4667402" imgH="2533802" progId="Excel.Sheet.8">
              <p:embed/>
            </p:oleObj>
          </a:graphicData>
        </a:graphic>
      </p:graphicFrame>
      <p:sp>
        <p:nvSpPr>
          <p:cNvPr id="111624" name="Text Box 8"/>
          <p:cNvSpPr txBox="1">
            <a:spLocks noChangeArrowheads="1"/>
          </p:cNvSpPr>
          <p:nvPr/>
        </p:nvSpPr>
        <p:spPr bwMode="auto">
          <a:xfrm>
            <a:off x="5292725" y="1412875"/>
            <a:ext cx="3527425" cy="1187450"/>
          </a:xfrm>
          <a:prstGeom prst="rect">
            <a:avLst/>
          </a:prstGeom>
          <a:noFill/>
          <a:ln w="9525">
            <a:noFill/>
            <a:miter lim="800000"/>
            <a:headEnd/>
            <a:tailEnd/>
          </a:ln>
          <a:effectLst/>
        </p:spPr>
        <p:txBody>
          <a:bodyPr>
            <a:spAutoFit/>
          </a:bodyPr>
          <a:lstStyle/>
          <a:p>
            <a:pPr>
              <a:spcBef>
                <a:spcPct val="50000"/>
              </a:spcBef>
            </a:pPr>
            <a:r>
              <a:rPr lang="fr-FR">
                <a:latin typeface="Arial Narrow" pitchFamily="34" charset="0"/>
              </a:rPr>
              <a:t>De la même façon, 98% des habitants sont pour mieux faire connaître leur région ! </a:t>
            </a:r>
          </a:p>
        </p:txBody>
      </p:sp>
    </p:spTree>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Arial Narrow"/>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1447</TotalTime>
  <Words>5121</Words>
  <Application>Microsoft PowerPoint</Application>
  <PresentationFormat>Affichage à l'écran (4:3)</PresentationFormat>
  <Paragraphs>727</Paragraphs>
  <Slides>111</Slides>
  <Notes>9</Notes>
  <HiddenSlides>0</HiddenSlides>
  <MMClips>0</MMClips>
  <ScaleCrop>false</ScaleCrop>
  <HeadingPairs>
    <vt:vector size="6" baseType="variant">
      <vt:variant>
        <vt:lpstr>Thème</vt:lpstr>
      </vt:variant>
      <vt:variant>
        <vt:i4>4</vt:i4>
      </vt:variant>
      <vt:variant>
        <vt:lpstr>Serveurs OLE incorporés</vt:lpstr>
      </vt:variant>
      <vt:variant>
        <vt:i4>2</vt:i4>
      </vt:variant>
      <vt:variant>
        <vt:lpstr>Titres des diapositives</vt:lpstr>
      </vt:variant>
      <vt:variant>
        <vt:i4>111</vt:i4>
      </vt:variant>
    </vt:vector>
  </HeadingPairs>
  <TitlesOfParts>
    <vt:vector size="117" baseType="lpstr">
      <vt:lpstr>Modèle par défaut</vt:lpstr>
      <vt:lpstr>2_Conception personnalisée</vt:lpstr>
      <vt:lpstr>1_Conception personnalisée</vt:lpstr>
      <vt:lpstr>Conception personnalisée</vt:lpstr>
      <vt:lpstr>Feuille de calcul</vt:lpstr>
      <vt:lpstr>Worksheet</vt:lpstr>
      <vt:lpstr>Diapositive 1</vt:lpstr>
      <vt:lpstr>Diapositive 2</vt:lpstr>
      <vt:lpstr>PROFIL DES REPONDANTS</vt:lpstr>
      <vt:lpstr>PROFIL DES REPONDANTS</vt:lpstr>
      <vt:lpstr>PROFIL DES REPONDANTS</vt:lpstr>
      <vt:lpstr>PROFIL DES REPONDANTS</vt:lpstr>
      <vt:lpstr>PROFIL DES REPONDANTS</vt:lpstr>
      <vt:lpstr>PROFIL DES REPONDANTS</vt:lpstr>
      <vt:lpstr>PROFIL DES REPONDANTS</vt:lpstr>
      <vt:lpstr>PROFIL D ’ACCUEIL D ’AMIS OU DE PARENTS HABITANT DANS LA REGION</vt:lpstr>
      <vt:lpstr>PROFIL D ’ACCUEIL D ’AMIS OU DE PARENTS HABITANT DANS LA REGION</vt:lpstr>
      <vt:lpstr>PROFIL D ’ACCUEIL D ’AMIS OU DE PARENTS HABITANT DANS LA REGION</vt:lpstr>
      <vt:lpstr>PROFIL D ’ACCUEIL D ’AMIS OU DE PARENTS HABITANT DANS LA REGION</vt:lpstr>
      <vt:lpstr>PROFIL D ’ACCUEIL D ’AMIS OU DE PARENTS HABITANT DANS LA REGION</vt:lpstr>
      <vt:lpstr>PROFIL D ’ACCUEIL D ’AMIS OU DE PARENTS HABITANT HORS DE LA REGION</vt:lpstr>
      <vt:lpstr>PROFIL D ’ACCUEIL D ’AMIS OU DE PARENTS HABITANT HORS DE LA REGION</vt:lpstr>
      <vt:lpstr>PROFIL D ’ACCUEIL D ’AMIS OU DE PARENTS HABITANT HORS DE LA REGION</vt:lpstr>
      <vt:lpstr>PROFIL D ’ACCUEIL D ’AMIS OU DE PARENTS HABITANT HORS DE LA REGION</vt:lpstr>
      <vt:lpstr>PROFIL D ’ACCUEIL D ’AMIS OU DE PARENTS HABITANT HORS DE LA REGION</vt:lpstr>
      <vt:lpstr>PRATIQUES TOURISTIQUES DES HABITANTS INTERROGES</vt:lpstr>
      <vt:lpstr>PRATIQUES TOURISTIQUES DES HABITANTS INTERROGES</vt:lpstr>
      <vt:lpstr>IDENTIFICATION AU TERRITOIRE</vt:lpstr>
      <vt:lpstr>IDENTIFICATION AU TERRITOIRE</vt:lpstr>
      <vt:lpstr>Diapositive 24</vt:lpstr>
      <vt:lpstr>ACTIVITES TOURISTIQUES PRATIQUEES DANS L ’ANNEE</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lpstr>Diapositive 89</vt:lpstr>
      <vt:lpstr>Diapositive 90</vt:lpstr>
      <vt:lpstr>Diapositive 91</vt:lpstr>
      <vt:lpstr>Diapositive 92</vt:lpstr>
      <vt:lpstr>Diapositive 93</vt:lpstr>
      <vt:lpstr>Diapositive 94</vt:lpstr>
      <vt:lpstr>Diapositive 95</vt:lpstr>
      <vt:lpstr>Diapositive 96</vt:lpstr>
      <vt:lpstr>Diapositive 97</vt:lpstr>
      <vt:lpstr>Diapositive 98</vt:lpstr>
      <vt:lpstr>Diapositive 99</vt:lpstr>
      <vt:lpstr>Diapositive 100</vt:lpstr>
      <vt:lpstr>Diapositive 101</vt:lpstr>
      <vt:lpstr>Diapositive 102</vt:lpstr>
      <vt:lpstr>Diapositive 103</vt:lpstr>
      <vt:lpstr>Diapositive 104</vt:lpstr>
      <vt:lpstr>Diapositive 105</vt:lpstr>
      <vt:lpstr>Diapositive 106</vt:lpstr>
      <vt:lpstr>Diapositive 107</vt:lpstr>
      <vt:lpstr>Diapositive 108</vt:lpstr>
      <vt:lpstr>Diapositive 109</vt:lpstr>
      <vt:lpstr>Diapositive 110</vt:lpstr>
      <vt:lpstr>Diapositive 111</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PROFIL DES REPONDANTS</dc:title>
  <dc:creator>titi</dc:creator>
  <cp:lastModifiedBy> </cp:lastModifiedBy>
  <cp:revision>31</cp:revision>
  <dcterms:created xsi:type="dcterms:W3CDTF">2007-10-25T08:11:48Z</dcterms:created>
  <dcterms:modified xsi:type="dcterms:W3CDTF">2007-11-23T11:13:12Z</dcterms:modified>
</cp:coreProperties>
</file>